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  <p:sldMasterId id="2147483676" r:id="rId3"/>
  </p:sldMasterIdLst>
  <p:notesMasterIdLst>
    <p:notesMasterId r:id="rId9"/>
  </p:notesMasterIdLst>
  <p:sldIdLst>
    <p:sldId id="1600" r:id="rId4"/>
    <p:sldId id="1747" r:id="rId5"/>
    <p:sldId id="372" r:id="rId6"/>
    <p:sldId id="373" r:id="rId7"/>
    <p:sldId id="374" r:id="rId8"/>
  </p:sldIdLst>
  <p:sldSz cx="11920538" cy="6729413"/>
  <p:notesSz cx="7104063" cy="10234613"/>
  <p:embeddedFontLst>
    <p:embeddedFont>
      <p:font typeface="Segoe UI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PT Sans Caption" charset="0"/>
      <p:regular r:id="rId18"/>
      <p:bold r:id="rId19"/>
    </p:embeddedFont>
    <p:embeddedFont>
      <p:font typeface="PT Mono" charset="-52"/>
      <p:regular r:id="rId20"/>
    </p:embeddedFont>
  </p:embeddedFontLst>
  <p:custDataLst>
    <p:tags r:id="rId21"/>
  </p:custDataLst>
  <p:defaultTextStyle>
    <a:defPPr>
      <a:defRPr lang="ru-RU"/>
    </a:defPPr>
    <a:lvl1pPr marL="0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6783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3566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90349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7133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83916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80699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77482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74265" algn="l" defTabSz="119356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7">
          <p15:clr>
            <a:srgbClr val="A4A3A4"/>
          </p15:clr>
        </p15:guide>
        <p15:guide id="2" orient="horz" pos="3571">
          <p15:clr>
            <a:srgbClr val="A4A3A4"/>
          </p15:clr>
        </p15:guide>
        <p15:guide id="3" orient="horz" pos="985">
          <p15:clr>
            <a:srgbClr val="A4A3A4"/>
          </p15:clr>
        </p15:guide>
        <p15:guide id="4" pos="261">
          <p15:clr>
            <a:srgbClr val="A4A3A4"/>
          </p15:clr>
        </p15:guide>
        <p15:guide id="5" pos="7292">
          <p15:clr>
            <a:srgbClr val="A4A3A4"/>
          </p15:clr>
        </p15:guide>
        <p15:guide id="6" pos="3165" userDrawn="1">
          <p15:clr>
            <a:srgbClr val="A4A3A4"/>
          </p15:clr>
        </p15:guide>
        <p15:guide id="7" pos="306">
          <p15:clr>
            <a:srgbClr val="A4A3A4"/>
          </p15:clr>
        </p15:guide>
        <p15:guide id="8" pos="70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  <p:cmAuthor id="2" name="Рогачёв Антон" initials="РА" lastIdx="7" clrIdx="1">
    <p:extLst>
      <p:ext uri="{19B8F6BF-5375-455C-9EA6-DF929625EA0E}">
        <p15:presenceInfo xmlns:p15="http://schemas.microsoft.com/office/powerpoint/2012/main" xmlns="" userId="Рогачёв Антон" providerId="None"/>
      </p:ext>
    </p:extLst>
  </p:cmAuthor>
  <p:cmAuthor id="3" name="Лазовская Анна" initials="ЛА" lastIdx="1" clrIdx="2">
    <p:extLst>
      <p:ext uri="{19B8F6BF-5375-455C-9EA6-DF929625EA0E}">
        <p15:presenceInfo xmlns:p15="http://schemas.microsoft.com/office/powerpoint/2012/main" xmlns="" userId="Лазовская Анна" providerId="None"/>
      </p:ext>
    </p:extLst>
  </p:cmAuthor>
  <p:cmAuthor id="4" name="Yana Nizamidi" initials="YN" lastIdx="2" clrIdx="3">
    <p:extLst>
      <p:ext uri="{19B8F6BF-5375-455C-9EA6-DF929625EA0E}">
        <p15:presenceInfo xmlns:p15="http://schemas.microsoft.com/office/powerpoint/2012/main" xmlns="" userId="7180e069888b56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9"/>
    <a:srgbClr val="58595B"/>
    <a:srgbClr val="F2E900"/>
    <a:srgbClr val="F2EB3B"/>
    <a:srgbClr val="EFEB2E"/>
    <a:srgbClr val="E7E7E7"/>
    <a:srgbClr val="57595B"/>
    <a:srgbClr val="1A99F4"/>
    <a:srgbClr val="F8EE0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3842" autoAdjust="0"/>
  </p:normalViewPr>
  <p:slideViewPr>
    <p:cSldViewPr>
      <p:cViewPr varScale="1">
        <p:scale>
          <a:sx n="119" d="100"/>
          <a:sy n="119" d="100"/>
        </p:scale>
        <p:origin x="-372" y="-108"/>
      </p:cViewPr>
      <p:guideLst>
        <p:guide orient="horz" pos="1257"/>
        <p:guide orient="horz" pos="3571"/>
        <p:guide orient="horz" pos="985"/>
        <p:guide pos="261"/>
        <p:guide pos="7292"/>
        <p:guide pos="3165"/>
        <p:guide pos="306"/>
        <p:guide pos="7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8BDCF50-E03A-4FB6-B88F-73E53DC9BDC2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768350"/>
            <a:ext cx="67960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5F3410F-DCCA-4C1F-85F2-8642C1307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6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83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566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349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133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916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699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482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4265" algn="l" defTabSz="11935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Notes view: </a:t>
            </a:r>
            <a:fld id="{128CEAFE-FA94-43E5-B0FF-D47E1CCDD1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3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960268" y="3361786"/>
            <a:ext cx="4824537" cy="2523199"/>
          </a:xfrm>
        </p:spPr>
        <p:txBody>
          <a:bodyPr lIns="0" tIns="0" rIns="0" bIns="0" anchor="t">
            <a:normAutofit/>
          </a:bodyPr>
          <a:lstStyle>
            <a:lvl1pPr algn="l">
              <a:defRPr sz="3900" b="1">
                <a:solidFill>
                  <a:schemeClr val="bg2"/>
                </a:solidFill>
                <a:latin typeface="PT Sans Caption" panose="020B0603020203020204" pitchFamily="34" charset="-52"/>
              </a:defRPr>
            </a:lvl1pPr>
          </a:lstStyle>
          <a:p>
            <a:r>
              <a:rPr lang="ru-RU" dirty="0"/>
              <a:t>Национальная система цифровой маркировки «Честный знак»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83207" y="1994475"/>
            <a:ext cx="4801598" cy="1298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59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Центр развития перспективных технологий представляет: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94452" y="144838"/>
            <a:ext cx="2781459" cy="358279"/>
          </a:xfrm>
        </p:spPr>
        <p:txBody>
          <a:bodyPr/>
          <a:lstStyle>
            <a:lvl1pPr>
              <a:defRPr sz="11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ru-RU" dirty="0"/>
              <a:t>МОСКВА,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6113" y="139586"/>
            <a:ext cx="3774837" cy="358279"/>
          </a:xfrm>
        </p:spPr>
        <p:txBody>
          <a:bodyPr/>
          <a:lstStyle>
            <a:lvl1pPr algn="l">
              <a:defRPr sz="11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Презентация </a:t>
            </a:r>
            <a:r>
              <a:rPr lang="ru-RU" dirty="0" err="1"/>
              <a:t>сцм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5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06346" y="5535002"/>
            <a:ext cx="7820311" cy="791673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596006" lvl="0" indent="-2980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3927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06347" y="1447180"/>
            <a:ext cx="11107845" cy="256891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643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06347" y="4124161"/>
            <a:ext cx="11107845" cy="17018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96006" lvl="0" indent="-44700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92012" lvl="1" indent="-413893" algn="ctr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2pPr>
            <a:lvl3pPr marL="1788018" lvl="2" indent="-413893" algn="ctr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3pPr>
            <a:lvl4pPr marL="2384024" lvl="3" indent="-413893" algn="ctr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4pPr>
            <a:lvl5pPr marL="2980030" lvl="4" indent="-413893" algn="ctr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5pPr>
            <a:lvl6pPr marL="3576036" lvl="5" indent="-413893" algn="ctr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6pPr>
            <a:lvl7pPr marL="4172041" lvl="6" indent="-413893" algn="ctr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7pPr>
            <a:lvl8pPr marL="4768047" lvl="7" indent="-413893" algn="ctr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8pPr>
            <a:lvl9pPr marL="5364053" lvl="8" indent="-413893" algn="ctr">
              <a:spcBef>
                <a:spcPts val="2086"/>
              </a:spcBef>
              <a:spcAft>
                <a:spcPts val="208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659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6853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63">
            <a:extLst>
              <a:ext uri="{FF2B5EF4-FFF2-40B4-BE49-F238E27FC236}">
                <a16:creationId xmlns:a16="http://schemas.microsoft.com/office/drawing/2014/main" xmlns="" id="{D02904B7-7026-4076-911B-A38A0FED0B5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491"/>
            <a:ext cx="11920539" cy="1431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1A5F233-3FCE-4D6E-9722-775DE4C1C81C}"/>
              </a:ext>
            </a:extLst>
          </p:cNvPr>
          <p:cNvSpPr/>
          <p:nvPr userDrawn="1"/>
        </p:nvSpPr>
        <p:spPr>
          <a:xfrm>
            <a:off x="0" y="1420490"/>
            <a:ext cx="11920538" cy="530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81660" y="6121377"/>
            <a:ext cx="1078419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PT Mono" panose="02060509020205020204" pitchFamily="49" charset="-52"/>
              </a:defRPr>
            </a:lvl1pPr>
          </a:lstStyle>
          <a:p>
            <a:r>
              <a:rPr lang="ru-RU" dirty="0">
                <a:latin typeface="Calibri" panose="020F0502020204030204" pitchFamily="34" charset="0"/>
              </a:rPr>
              <a:t>СТР. </a:t>
            </a:r>
            <a:fld id="{66B7EFE6-00BF-48FB-8358-81039B1CBFD3}" type="slidenum">
              <a:rPr lang="ru-RU" smtClean="0">
                <a:latin typeface="Calibri" panose="020F0502020204030204" pitchFamily="34" charset="0"/>
              </a:rPr>
              <a:pPr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B09A7626-683E-4459-B3E5-01620E35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27" y="1570198"/>
            <a:ext cx="10728484" cy="4441101"/>
          </a:xfrm>
          <a:prstGeom prst="rect">
            <a:avLst/>
          </a:prstGeom>
        </p:spPr>
        <p:txBody>
          <a:bodyPr vert="horz" lIns="119357" tIns="59678" rIns="119357" bIns="59678" rtlCol="0">
            <a:normAutofit/>
          </a:bodyPr>
          <a:lstStyle>
            <a:lvl1pPr>
              <a:defRPr sz="2400">
                <a:solidFill>
                  <a:srgbClr val="57595B"/>
                </a:solidFill>
              </a:defRPr>
            </a:lvl1pPr>
            <a:lvl2pPr>
              <a:defRPr sz="2000">
                <a:solidFill>
                  <a:srgbClr val="57595B"/>
                </a:solidFill>
              </a:defRPr>
            </a:lvl2pPr>
            <a:lvl3pPr>
              <a:defRPr sz="1600">
                <a:solidFill>
                  <a:srgbClr val="57595B"/>
                </a:solidFill>
              </a:defRPr>
            </a:lvl3pPr>
            <a:lvl4pPr>
              <a:defRPr sz="1400">
                <a:solidFill>
                  <a:srgbClr val="57595B"/>
                </a:solidFill>
              </a:defRPr>
            </a:lvl4pPr>
            <a:lvl5pPr>
              <a:defRPr sz="1400">
                <a:solidFill>
                  <a:srgbClr val="57595B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Shape 64">
            <a:extLst>
              <a:ext uri="{FF2B5EF4-FFF2-40B4-BE49-F238E27FC236}">
                <a16:creationId xmlns:a16="http://schemas.microsoft.com/office/drawing/2014/main" xmlns="" id="{7EB23875-86A2-4667-9784-97FBB2BDCECE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2441" y="311731"/>
            <a:ext cx="3087978" cy="59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66">
            <a:extLst>
              <a:ext uri="{FF2B5EF4-FFF2-40B4-BE49-F238E27FC236}">
                <a16:creationId xmlns:a16="http://schemas.microsoft.com/office/drawing/2014/main" xmlns="" id="{153BFB04-B077-4A4B-A296-DA3C23551D94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824" y="219934"/>
            <a:ext cx="222406" cy="91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33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960268" y="3361786"/>
            <a:ext cx="4824537" cy="2523199"/>
          </a:xfrm>
        </p:spPr>
        <p:txBody>
          <a:bodyPr lIns="0" tIns="0" rIns="0" bIns="0" anchor="t">
            <a:normAutofit/>
          </a:bodyPr>
          <a:lstStyle>
            <a:lvl1pPr algn="l">
              <a:defRPr sz="3900" b="1">
                <a:solidFill>
                  <a:schemeClr val="bg2"/>
                </a:solidFill>
                <a:latin typeface="PT Sans Caption" panose="020B0603020203020204" pitchFamily="34" charset="-52"/>
              </a:defRPr>
            </a:lvl1pPr>
          </a:lstStyle>
          <a:p>
            <a:r>
              <a:rPr lang="ru-RU" dirty="0"/>
              <a:t>Национальная система цифровой маркировки «Честный знак»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83207" y="1994475"/>
            <a:ext cx="4801598" cy="1298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59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9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8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Центр развития перспективных технологий представляет: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94452" y="144838"/>
            <a:ext cx="2781459" cy="358279"/>
          </a:xfrm>
        </p:spPr>
        <p:txBody>
          <a:bodyPr/>
          <a:lstStyle>
            <a:lvl1pPr>
              <a:defRPr sz="11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ru-RU" dirty="0"/>
              <a:t>МОСКВА,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6113" y="139586"/>
            <a:ext cx="3774837" cy="358279"/>
          </a:xfrm>
        </p:spPr>
        <p:txBody>
          <a:bodyPr/>
          <a:lstStyle>
            <a:lvl1pPr algn="l">
              <a:defRPr sz="1100" b="0" i="0" cap="all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Презентация </a:t>
            </a:r>
            <a:r>
              <a:rPr lang="ru-RU" dirty="0" err="1"/>
              <a:t>сцм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5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1A5F233-3FCE-4D6E-9722-775DE4C1C81C}"/>
              </a:ext>
            </a:extLst>
          </p:cNvPr>
          <p:cNvSpPr/>
          <p:nvPr userDrawn="1"/>
        </p:nvSpPr>
        <p:spPr>
          <a:xfrm>
            <a:off x="0" y="1420490"/>
            <a:ext cx="11920538" cy="530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81660" y="6121377"/>
            <a:ext cx="1078419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PT Mono" panose="02060509020205020204" pitchFamily="49" charset="-52"/>
              </a:defRPr>
            </a:lvl1pPr>
          </a:lstStyle>
          <a:p>
            <a:r>
              <a:rPr lang="ru-RU" dirty="0">
                <a:latin typeface="Calibri" panose="020F0502020204030204" pitchFamily="34" charset="0"/>
              </a:rPr>
              <a:t>СТР. </a:t>
            </a:r>
            <a:fld id="{66B7EFE6-00BF-48FB-8358-81039B1CBFD3}" type="slidenum">
              <a:rPr lang="ru-RU" smtClean="0">
                <a:latin typeface="Calibri" panose="020F0502020204030204" pitchFamily="34" charset="0"/>
              </a:rPr>
              <a:pPr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EDABE3-F07E-45D3-BADD-4D616C45F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286"/>
          <a:stretch/>
        </p:blipFill>
        <p:spPr>
          <a:xfrm>
            <a:off x="0" y="-19669"/>
            <a:ext cx="11920538" cy="1437686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B09A7626-683E-4459-B3E5-01620E35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27" y="1570198"/>
            <a:ext cx="10728484" cy="4441101"/>
          </a:xfrm>
          <a:prstGeom prst="rect">
            <a:avLst/>
          </a:prstGeom>
        </p:spPr>
        <p:txBody>
          <a:bodyPr vert="horz" lIns="119357" tIns="59678" rIns="119357" bIns="59678" rtlCol="0">
            <a:normAutofit/>
          </a:bodyPr>
          <a:lstStyle>
            <a:lvl1pPr>
              <a:defRPr sz="2400">
                <a:solidFill>
                  <a:srgbClr val="57595B"/>
                </a:solidFill>
              </a:defRPr>
            </a:lvl1pPr>
            <a:lvl2pPr>
              <a:defRPr sz="2000">
                <a:solidFill>
                  <a:srgbClr val="57595B"/>
                </a:solidFill>
              </a:defRPr>
            </a:lvl2pPr>
            <a:lvl3pPr>
              <a:defRPr sz="1600">
                <a:solidFill>
                  <a:srgbClr val="57595B"/>
                </a:solidFill>
              </a:defRPr>
            </a:lvl3pPr>
            <a:lvl4pPr>
              <a:defRPr sz="1400">
                <a:solidFill>
                  <a:srgbClr val="57595B"/>
                </a:solidFill>
              </a:defRPr>
            </a:lvl4pPr>
            <a:lvl5pPr>
              <a:defRPr sz="1400">
                <a:solidFill>
                  <a:srgbClr val="57595B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638140-209B-451B-BC14-2AFA322C88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8" r="29532" b="82213"/>
          <a:stretch/>
        </p:blipFill>
        <p:spPr>
          <a:xfrm>
            <a:off x="847701" y="100390"/>
            <a:ext cx="5040560" cy="11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06347" y="582241"/>
            <a:ext cx="11107845" cy="74928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06347" y="1507822"/>
            <a:ext cx="11107845" cy="4469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96006" lvl="0" indent="-44700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92012" lvl="1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2pPr>
            <a:lvl3pPr marL="1788018" lvl="2" indent="-413893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3pPr>
            <a:lvl4pPr marL="2384024" lvl="3" indent="-413893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4pPr>
            <a:lvl5pPr marL="2980030" lvl="4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5pPr>
            <a:lvl6pPr marL="3576036" lvl="5" indent="-413893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6pPr>
            <a:lvl7pPr marL="4172041" lvl="6" indent="-413893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7pPr>
            <a:lvl8pPr marL="4768047" lvl="7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8pPr>
            <a:lvl9pPr marL="5364053" lvl="8" indent="-413893">
              <a:spcBef>
                <a:spcPts val="2086"/>
              </a:spcBef>
              <a:spcAft>
                <a:spcPts val="208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0745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06347" y="582241"/>
            <a:ext cx="11107845" cy="74928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06347" y="1507822"/>
            <a:ext cx="5214453" cy="4469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96006" lvl="0" indent="-4138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25"/>
            </a:lvl1pPr>
            <a:lvl2pPr marL="1192012" lvl="1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2pPr>
            <a:lvl3pPr marL="1788018" lvl="2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3pPr>
            <a:lvl4pPr marL="2384024" lvl="3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4pPr>
            <a:lvl5pPr marL="2980030" lvl="4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5pPr>
            <a:lvl6pPr marL="3576036" lvl="5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6pPr>
            <a:lvl7pPr marL="4172041" lvl="6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7pPr>
            <a:lvl8pPr marL="4768047" lvl="7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8pPr>
            <a:lvl9pPr marL="5364053" lvl="8" indent="-397337">
              <a:spcBef>
                <a:spcPts val="2086"/>
              </a:spcBef>
              <a:spcAft>
                <a:spcPts val="2086"/>
              </a:spcAft>
              <a:buSzPts val="1200"/>
              <a:buChar char="■"/>
              <a:defRPr sz="1564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299738" y="1507822"/>
            <a:ext cx="5214453" cy="4469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96006" lvl="0" indent="-4138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25"/>
            </a:lvl1pPr>
            <a:lvl2pPr marL="1192012" lvl="1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2pPr>
            <a:lvl3pPr marL="1788018" lvl="2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3pPr>
            <a:lvl4pPr marL="2384024" lvl="3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4pPr>
            <a:lvl5pPr marL="2980030" lvl="4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5pPr>
            <a:lvl6pPr marL="3576036" lvl="5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6pPr>
            <a:lvl7pPr marL="4172041" lvl="6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7pPr>
            <a:lvl8pPr marL="4768047" lvl="7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8pPr>
            <a:lvl9pPr marL="5364053" lvl="8" indent="-397337">
              <a:spcBef>
                <a:spcPts val="2086"/>
              </a:spcBef>
              <a:spcAft>
                <a:spcPts val="2086"/>
              </a:spcAft>
              <a:buSzPts val="1200"/>
              <a:buChar char="■"/>
              <a:defRPr sz="1564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690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06347" y="582241"/>
            <a:ext cx="11107845" cy="74928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2398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06346" y="726910"/>
            <a:ext cx="3660638" cy="98870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29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06346" y="1818060"/>
            <a:ext cx="3660638" cy="415971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96006" lvl="0" indent="-39733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64"/>
            </a:lvl1pPr>
            <a:lvl2pPr marL="1192012" lvl="1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2pPr>
            <a:lvl3pPr marL="1788018" lvl="2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3pPr>
            <a:lvl4pPr marL="2384024" lvl="3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4pPr>
            <a:lvl5pPr marL="2980030" lvl="4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5pPr>
            <a:lvl6pPr marL="3576036" lvl="5" indent="-397337">
              <a:spcBef>
                <a:spcPts val="2086"/>
              </a:spcBef>
              <a:spcAft>
                <a:spcPts val="0"/>
              </a:spcAft>
              <a:buSzPts val="1200"/>
              <a:buChar char="■"/>
              <a:defRPr sz="1564"/>
            </a:lvl6pPr>
            <a:lvl7pPr marL="4172041" lvl="6" indent="-397337">
              <a:spcBef>
                <a:spcPts val="2086"/>
              </a:spcBef>
              <a:spcAft>
                <a:spcPts val="0"/>
              </a:spcAft>
              <a:buSzPts val="1200"/>
              <a:buChar char="●"/>
              <a:defRPr sz="1564"/>
            </a:lvl7pPr>
            <a:lvl8pPr marL="4768047" lvl="7" indent="-397337">
              <a:spcBef>
                <a:spcPts val="2086"/>
              </a:spcBef>
              <a:spcAft>
                <a:spcPts val="0"/>
              </a:spcAft>
              <a:buSzPts val="1200"/>
              <a:buChar char="○"/>
              <a:defRPr sz="1564"/>
            </a:lvl8pPr>
            <a:lvl9pPr marL="5364053" lvl="8" indent="-397337">
              <a:spcBef>
                <a:spcPts val="2086"/>
              </a:spcBef>
              <a:spcAft>
                <a:spcPts val="2086"/>
              </a:spcAft>
              <a:buSzPts val="1200"/>
              <a:buChar char="■"/>
              <a:defRPr sz="1564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9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39113" y="588946"/>
            <a:ext cx="8301356" cy="535213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257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2951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960269" y="-164"/>
            <a:ext cx="5960269" cy="67294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9186" tIns="119186" rIns="119186" bIns="119186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998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6118" y="1613404"/>
            <a:ext cx="5273508" cy="193934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475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46118" y="3667357"/>
            <a:ext cx="5273508" cy="16159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38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439359" y="947331"/>
            <a:ext cx="5002089" cy="4834423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596006" lvl="0" indent="-44700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92012" lvl="1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2pPr>
            <a:lvl3pPr marL="1788018" lvl="2" indent="-413893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3pPr>
            <a:lvl4pPr marL="2384024" lvl="3" indent="-413893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4pPr>
            <a:lvl5pPr marL="2980030" lvl="4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5pPr>
            <a:lvl6pPr marL="3576036" lvl="5" indent="-413893">
              <a:spcBef>
                <a:spcPts val="2086"/>
              </a:spcBef>
              <a:spcAft>
                <a:spcPts val="0"/>
              </a:spcAft>
              <a:buSzPts val="1400"/>
              <a:buChar char="■"/>
              <a:defRPr/>
            </a:lvl6pPr>
            <a:lvl7pPr marL="4172041" lvl="6" indent="-413893">
              <a:spcBef>
                <a:spcPts val="2086"/>
              </a:spcBef>
              <a:spcAft>
                <a:spcPts val="0"/>
              </a:spcAft>
              <a:buSzPts val="1400"/>
              <a:buChar char="●"/>
              <a:defRPr/>
            </a:lvl7pPr>
            <a:lvl8pPr marL="4768047" lvl="7" indent="-413893">
              <a:spcBef>
                <a:spcPts val="2086"/>
              </a:spcBef>
              <a:spcAft>
                <a:spcPts val="0"/>
              </a:spcAft>
              <a:buSzPts val="1400"/>
              <a:buChar char="○"/>
              <a:defRPr/>
            </a:lvl8pPr>
            <a:lvl9pPr marL="5364053" lvl="8" indent="-413893">
              <a:spcBef>
                <a:spcPts val="2086"/>
              </a:spcBef>
              <a:spcAft>
                <a:spcPts val="208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0921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27" y="269488"/>
            <a:ext cx="10728484" cy="1121569"/>
          </a:xfrm>
          <a:prstGeom prst="rect">
            <a:avLst/>
          </a:prstGeom>
        </p:spPr>
        <p:txBody>
          <a:bodyPr vert="horz" lIns="119357" tIns="59678" rIns="119357" bIns="596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027" y="1570198"/>
            <a:ext cx="10728484" cy="4441101"/>
          </a:xfrm>
          <a:prstGeom prst="rect">
            <a:avLst/>
          </a:prstGeom>
        </p:spPr>
        <p:txBody>
          <a:bodyPr vert="horz" lIns="119357" tIns="59678" rIns="119357" bIns="596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6027" y="6237170"/>
            <a:ext cx="2781459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МОСКВА,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72851" y="6237170"/>
            <a:ext cx="3774837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Презентация сцм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43052" y="6237170"/>
            <a:ext cx="2781459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4C64-8157-453A-94F8-9DBCA525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5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/>
  <p:txStyles>
    <p:titleStyle>
      <a:lvl1pPr algn="ctr" defTabSz="119356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587" indent="-447587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9773" indent="-372989" algn="l" defTabSz="1193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958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741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524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07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091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874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657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83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566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349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133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916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699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482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265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27" y="269488"/>
            <a:ext cx="10728484" cy="1121569"/>
          </a:xfrm>
          <a:prstGeom prst="rect">
            <a:avLst/>
          </a:prstGeom>
        </p:spPr>
        <p:txBody>
          <a:bodyPr vert="horz" lIns="119357" tIns="59678" rIns="119357" bIns="5967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027" y="1570198"/>
            <a:ext cx="10728484" cy="4441101"/>
          </a:xfrm>
          <a:prstGeom prst="rect">
            <a:avLst/>
          </a:prstGeom>
        </p:spPr>
        <p:txBody>
          <a:bodyPr vert="horz" lIns="119357" tIns="59678" rIns="119357" bIns="596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6027" y="6237170"/>
            <a:ext cx="2781459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МОСКВА, 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72851" y="6237170"/>
            <a:ext cx="3774837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Презентация сцм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43052" y="6237170"/>
            <a:ext cx="2781459" cy="358279"/>
          </a:xfrm>
          <a:prstGeom prst="rect">
            <a:avLst/>
          </a:prstGeom>
        </p:spPr>
        <p:txBody>
          <a:bodyPr vert="horz" lIns="119357" tIns="59678" rIns="119357" bIns="596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4C64-8157-453A-94F8-9DBCA525F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/>
  <p:txStyles>
    <p:titleStyle>
      <a:lvl1pPr algn="ctr" defTabSz="119356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587" indent="-447587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9773" indent="-372989" algn="l" defTabSz="1193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958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741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524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07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091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874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657" indent="-298392" algn="l" defTabSz="1193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83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566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349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133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916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699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482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265" algn="l" defTabSz="119356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06347" y="582241"/>
            <a:ext cx="11107845" cy="74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06347" y="1507822"/>
            <a:ext cx="11107845" cy="446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045085" y="6101043"/>
            <a:ext cx="715310" cy="5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4">
                <a:solidFill>
                  <a:schemeClr val="dk2"/>
                </a:solidFill>
              </a:defRPr>
            </a:lvl1pPr>
            <a:lvl2pPr lvl="1" algn="r">
              <a:buNone/>
              <a:defRPr sz="1304">
                <a:solidFill>
                  <a:schemeClr val="dk2"/>
                </a:solidFill>
              </a:defRPr>
            </a:lvl2pPr>
            <a:lvl3pPr lvl="2" algn="r">
              <a:buNone/>
              <a:defRPr sz="1304">
                <a:solidFill>
                  <a:schemeClr val="dk2"/>
                </a:solidFill>
              </a:defRPr>
            </a:lvl3pPr>
            <a:lvl4pPr lvl="3" algn="r">
              <a:buNone/>
              <a:defRPr sz="1304">
                <a:solidFill>
                  <a:schemeClr val="dk2"/>
                </a:solidFill>
              </a:defRPr>
            </a:lvl4pPr>
            <a:lvl5pPr lvl="4" algn="r">
              <a:buNone/>
              <a:defRPr sz="1304">
                <a:solidFill>
                  <a:schemeClr val="dk2"/>
                </a:solidFill>
              </a:defRPr>
            </a:lvl5pPr>
            <a:lvl6pPr lvl="5" algn="r">
              <a:buNone/>
              <a:defRPr sz="1304">
                <a:solidFill>
                  <a:schemeClr val="dk2"/>
                </a:solidFill>
              </a:defRPr>
            </a:lvl6pPr>
            <a:lvl7pPr lvl="6" algn="r">
              <a:buNone/>
              <a:defRPr sz="1304">
                <a:solidFill>
                  <a:schemeClr val="dk2"/>
                </a:solidFill>
              </a:defRPr>
            </a:lvl7pPr>
            <a:lvl8pPr lvl="7" algn="r">
              <a:buNone/>
              <a:defRPr sz="1304">
                <a:solidFill>
                  <a:schemeClr val="dk2"/>
                </a:solidFill>
              </a:defRPr>
            </a:lvl8pPr>
            <a:lvl9pPr lvl="8" algn="r">
              <a:buNone/>
              <a:defRPr sz="1304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34953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file:////Users/yuliyakorovina/Desktop/4-display_&#1052;&#1086;&#1085;&#1090;&#1072;&#1078;&#1085;&#1072;&#1103;%20&#1086;&#1073;&#1083;&#1072;&#1089;&#1090;&#1100;%201.pn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file:////Users/yuliyakorovina/Desktop/preza-znak/6znak-skreens-03-03.png" TargetMode="External"/><Relationship Id="rId9" Type="http://schemas.openxmlformats.org/officeDocument/2006/relationships/image" Target="file:////Users/yuliyakorovina/Downloads/15d4903ffd54f3ad76007ffae8722fc5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osalcogol.tatarstan.ru/file/pub/pub_3739440.xls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salcogol.tatarstan.ru/file/pub/pub_3739440.xlsx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53" y="13608"/>
          <a:ext cx="1552" cy="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" y="13608"/>
                        <a:ext cx="1552" cy="1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2055"/>
            <a:ext cx="155215" cy="155215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46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xmlns="" id="{1BD1E903-77D2-DC4D-B4F9-14E5D0E1F48F}"/>
              </a:ext>
            </a:extLst>
          </p:cNvPr>
          <p:cNvSpPr/>
          <p:nvPr/>
        </p:nvSpPr>
        <p:spPr>
          <a:xfrm>
            <a:off x="16558" y="19986"/>
            <a:ext cx="5960268" cy="6715021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49">
              <a:highlight>
                <a:srgbClr val="595959"/>
              </a:highlight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xmlns="" id="{1A5EB2E0-A30D-2842-9595-199B2D5C71C9}"/>
              </a:ext>
            </a:extLst>
          </p:cNvPr>
          <p:cNvSpPr/>
          <p:nvPr/>
        </p:nvSpPr>
        <p:spPr>
          <a:xfrm>
            <a:off x="199629" y="1634251"/>
            <a:ext cx="5411132" cy="99304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21123"/>
            <a:r>
              <a:rPr lang="ru-RU" sz="1955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</a:t>
            </a: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напитков</a:t>
            </a:r>
            <a:r>
              <a:rPr lang="ru-RU" sz="1955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кегах в Республике Татарстан</a:t>
            </a:r>
          </a:p>
        </p:txBody>
      </p:sp>
      <p:cxnSp>
        <p:nvCxnSpPr>
          <p:cNvPr id="15" name="Прямая соединительная линия 11">
            <a:extLst>
              <a:ext uri="{FF2B5EF4-FFF2-40B4-BE49-F238E27FC236}">
                <a16:creationId xmlns:a16="http://schemas.microsoft.com/office/drawing/2014/main" xmlns="" id="{D656A2F4-9E2D-F943-ACF3-26CEBCE3C702}"/>
              </a:ext>
            </a:extLst>
          </p:cNvPr>
          <p:cNvCxnSpPr>
            <a:cxnSpLocks/>
          </p:cNvCxnSpPr>
          <p:nvPr/>
        </p:nvCxnSpPr>
        <p:spPr>
          <a:xfrm flipH="1">
            <a:off x="271637" y="2734018"/>
            <a:ext cx="4390317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12">
            <a:extLst>
              <a:ext uri="{FF2B5EF4-FFF2-40B4-BE49-F238E27FC236}">
                <a16:creationId xmlns:a16="http://schemas.microsoft.com/office/drawing/2014/main" xmlns="" id="{FBE591DB-1881-AE4E-9873-C7050EF8C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39" y="5347702"/>
            <a:ext cx="3833693" cy="7172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A11A595-5593-462D-8760-AD327DDFE4FE}"/>
              </a:ext>
            </a:extLst>
          </p:cNvPr>
          <p:cNvSpPr/>
          <p:nvPr/>
        </p:nvSpPr>
        <p:spPr>
          <a:xfrm>
            <a:off x="199629" y="3053770"/>
            <a:ext cx="4497656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21123"/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ЭДО</a:t>
            </a:r>
          </a:p>
          <a:p>
            <a:pPr defTabSz="821123"/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Кассовое программное обеспечение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FF5E5900-5C75-4E46-8F1F-6AF67C20DF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597" y="12056"/>
            <a:ext cx="6390391" cy="67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9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256FE49-FA56-4BF7-840D-4F45394CC62B}"/>
              </a:ext>
            </a:extLst>
          </p:cNvPr>
          <p:cNvSpPr txBox="1">
            <a:spLocks/>
          </p:cNvSpPr>
          <p:nvPr/>
        </p:nvSpPr>
        <p:spPr>
          <a:xfrm>
            <a:off x="842359" y="263455"/>
            <a:ext cx="6480720" cy="790962"/>
          </a:xfrm>
          <a:prstGeom prst="rect">
            <a:avLst/>
          </a:prstGeom>
        </p:spPr>
        <p:txBody>
          <a:bodyPr vert="horz" lIns="119357" tIns="59678" rIns="119357" bIns="59678" rtlCol="0" anchor="ctr">
            <a:noAutofit/>
          </a:bodyPr>
          <a:lstStyle>
            <a:lvl1pPr algn="ctr" defTabSz="119356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напитков в </a:t>
            </a:r>
            <a:r>
              <a:rPr lang="ru-RU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кегах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Республике Татарстан</a:t>
            </a:r>
          </a:p>
          <a:p>
            <a:pPr algn="l"/>
            <a:endParaRPr lang="ru-RU" sz="14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Инструменты ЭДО. Бесплатные решения.</a:t>
            </a:r>
            <a:r>
              <a:rPr lang="ru-RU" sz="1800" b="1" dirty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 </a:t>
            </a:r>
            <a:endParaRPr lang="ru-RU" sz="1800" b="1" dirty="0" smtClean="0">
              <a:solidFill>
                <a:srgbClr val="F2E900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dirty="0" smtClean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ЭДО </a:t>
            </a:r>
            <a:r>
              <a:rPr lang="ru-RU" sz="1800" b="1" dirty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Лайт  </a:t>
            </a:r>
            <a:endParaRPr lang="ru-RU" sz="18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</p:txBody>
      </p:sp>
      <p:pic>
        <p:nvPicPr>
          <p:cNvPr id="22" name="Shape 65">
            <a:extLst>
              <a:ext uri="{FF2B5EF4-FFF2-40B4-BE49-F238E27FC236}">
                <a16:creationId xmlns:a16="http://schemas.microsoft.com/office/drawing/2014/main" xmlns="" id="{C75AA195-8BF5-4EF7-BF56-5B1835A67C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2397" y="226291"/>
            <a:ext cx="222405" cy="9088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DCE6C78-3920-4E23-B8CD-F131782644F1}"/>
              </a:ext>
            </a:extLst>
          </p:cNvPr>
          <p:cNvSpPr/>
          <p:nvPr/>
        </p:nvSpPr>
        <p:spPr>
          <a:xfrm>
            <a:off x="3089937" y="1666954"/>
            <a:ext cx="8466283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3"/>
              </a:buBlip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бесплатный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 Сервис позволяет п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роизводить обмен формализованными электронными документами с контрагентами, зарегистрированными в ГИС МТ:</a:t>
            </a:r>
          </a:p>
          <a:p>
            <a:pPr marL="1339733" lvl="2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Универсальный Передаточный документ (УПД): Счет-фактура + Товарная накладная (+исправительный УПД)</a:t>
            </a:r>
          </a:p>
          <a:p>
            <a:pPr marL="1339733" lvl="2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Универсальный Корректировочный Документ (УКД): Корректировочная счет-фактура + Товарная накладная</a:t>
            </a:r>
          </a:p>
          <a:p>
            <a:pPr marL="285750" indent="-285750" algn="just">
              <a:spcBef>
                <a:spcPts val="1000"/>
              </a:spcBef>
              <a:buBlip>
                <a:blip r:embed="rId3"/>
              </a:buBlip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использовании прямых методов работы с сервером (методы </a:t>
            </a:r>
            <a:r>
              <a:rPr lang="en-US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API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в</a:t>
            </a:r>
            <a:r>
              <a:rPr lang="en-US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Лайт</a:t>
            </a:r>
            <a:r>
              <a:rPr lang="en-US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 в год (остаток кол-ва не переходит на следующий год). При работе через Личный Кабинет участника количество документов не ограничивается.</a:t>
            </a:r>
          </a:p>
          <a:p>
            <a:pPr marL="285750" indent="-285750" algn="just">
              <a:spcBef>
                <a:spcPts val="1000"/>
              </a:spcBef>
              <a:buBlip>
                <a:blip r:embed="rId3"/>
              </a:buBlip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Бесплатная настройка роуминга с абонентами 20-ти операторов ЭДО (Тензор, СКБ Контур,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ТаксНет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Корус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Консалтинг СНГ,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Калуга-Астрал,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Эдисофт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ЛераДата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Эвотор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ОФД,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Сислинк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6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Бифит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ПС СТ, ЭТП ГПБ,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Docrobot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Э-КОМ), НТЦ СТЭК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Русь-Телеком, </a:t>
            </a:r>
            <a:r>
              <a:rPr lang="ru-RU" sz="16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ДиСтэйт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ViPNet</a:t>
            </a:r>
            <a:r>
              <a:rPr lang="en-U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ЭДО, </a:t>
            </a:r>
            <a:r>
              <a:rPr lang="ru-RU" sz="1600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Криптекс</a:t>
            </a:r>
            <a:r>
              <a:rPr lang="ru-RU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Электронный Экспресс)</a:t>
            </a:r>
            <a:endParaRPr lang="en-US"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66C9EC-3D9A-4CAE-B0E9-F6A2D93EA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111"/>
            <a:ext cx="3171505" cy="38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256FE49-FA56-4BF7-840D-4F45394CC62B}"/>
              </a:ext>
            </a:extLst>
          </p:cNvPr>
          <p:cNvSpPr txBox="1">
            <a:spLocks/>
          </p:cNvSpPr>
          <p:nvPr/>
        </p:nvSpPr>
        <p:spPr>
          <a:xfrm>
            <a:off x="847701" y="158952"/>
            <a:ext cx="6696504" cy="1072045"/>
          </a:xfrm>
          <a:prstGeom prst="rect">
            <a:avLst/>
          </a:prstGeom>
        </p:spPr>
        <p:txBody>
          <a:bodyPr vert="horz" lIns="119357" tIns="59678" rIns="119357" bIns="59678" rtlCol="0" anchor="ctr">
            <a:noAutofit/>
          </a:bodyPr>
          <a:lstStyle>
            <a:lvl1pPr algn="ctr" defTabSz="119356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напитков в </a:t>
            </a:r>
            <a:r>
              <a:rPr lang="ru-RU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кегах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Республике Татарстан</a:t>
            </a:r>
          </a:p>
          <a:p>
            <a:pPr algn="l"/>
            <a:endParaRPr lang="ru-RU" sz="8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Инструменты ЭДО. Бесплатные </a:t>
            </a:r>
            <a:r>
              <a:rPr lang="ru-RU" sz="1800" b="1" dirty="0" smtClean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решения.</a:t>
            </a:r>
            <a:r>
              <a:rPr lang="ru-RU" sz="1800" b="1" dirty="0" smtClean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 </a:t>
            </a:r>
          </a:p>
          <a:p>
            <a:pPr algn="l"/>
            <a:r>
              <a:rPr lang="ru-RU" sz="1800" b="1" dirty="0" smtClean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Мобильное </a:t>
            </a:r>
            <a:r>
              <a:rPr lang="ru-RU" sz="1800" b="1" dirty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Приложение «Честный ЗНАК</a:t>
            </a:r>
            <a:r>
              <a:rPr lang="ru-RU" sz="1800" b="1" dirty="0" smtClean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. Бизнес</a:t>
            </a:r>
            <a:r>
              <a:rPr lang="ru-RU" sz="1800" b="1" dirty="0">
                <a:solidFill>
                  <a:srgbClr val="F2E900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»</a:t>
            </a:r>
            <a:endParaRPr lang="ru-RU" sz="18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</p:txBody>
      </p:sp>
      <p:pic>
        <p:nvPicPr>
          <p:cNvPr id="22" name="Shape 65">
            <a:extLst>
              <a:ext uri="{FF2B5EF4-FFF2-40B4-BE49-F238E27FC236}">
                <a16:creationId xmlns:a16="http://schemas.microsoft.com/office/drawing/2014/main" xmlns="" id="{C75AA195-8BF5-4EF7-BF56-5B1835A67C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0072" y="226291"/>
            <a:ext cx="222405" cy="908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94D2EFD-F366-4D8F-B317-C60ADDDB370A}"/>
              </a:ext>
            </a:extLst>
          </p:cNvPr>
          <p:cNvGrpSpPr/>
          <p:nvPr/>
        </p:nvGrpSpPr>
        <p:grpSpPr>
          <a:xfrm>
            <a:off x="-736475" y="-1243806"/>
            <a:ext cx="6112781" cy="7522513"/>
            <a:chOff x="6971599" y="-2069592"/>
            <a:chExt cx="6112781" cy="752251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62D7880E-6814-4FA2-B494-489883FB0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/>
            <a:stretch>
              <a:fillRect/>
            </a:stretch>
          </p:blipFill>
          <p:spPr>
            <a:xfrm>
              <a:off x="8641806" y="1865894"/>
              <a:ext cx="3564000" cy="223505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1700E7AD-6729-4EDC-BDF7-FF6BC6706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/>
            <a:stretch>
              <a:fillRect/>
            </a:stretch>
          </p:blipFill>
          <p:spPr>
            <a:xfrm>
              <a:off x="7449531" y="-2069592"/>
              <a:ext cx="5634849" cy="5634849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F08E9F51-E5EA-4A56-806E-4278FA77231B}"/>
                </a:ext>
              </a:extLst>
            </p:cNvPr>
            <p:cNvGrpSpPr/>
            <p:nvPr/>
          </p:nvGrpSpPr>
          <p:grpSpPr>
            <a:xfrm>
              <a:off x="6971599" y="1248121"/>
              <a:ext cx="4204800" cy="4204800"/>
              <a:chOff x="6853737" y="1531190"/>
              <a:chExt cx="4502895" cy="4502895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6F243610-492C-423C-8A13-060E060B3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2025" y="1744044"/>
                <a:ext cx="1921922" cy="41616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659596A8-8933-4811-B398-5BA470B5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r:link="rId9"/>
              <a:stretch>
                <a:fillRect/>
              </a:stretch>
            </p:blipFill>
            <p:spPr>
              <a:xfrm>
                <a:off x="6853737" y="1531190"/>
                <a:ext cx="4502895" cy="4502895"/>
              </a:xfrm>
              <a:prstGeom prst="rect">
                <a:avLst/>
              </a:prstGeom>
            </p:spPr>
          </p:pic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85DE2BFF-9C62-4C9C-8D4A-D74C164A3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6104" y="1669720"/>
              <a:ext cx="1707871" cy="3244052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8C63ABE-247D-4B66-BB4F-69DED89A4F85}"/>
              </a:ext>
            </a:extLst>
          </p:cNvPr>
          <p:cNvGrpSpPr/>
          <p:nvPr/>
        </p:nvGrpSpPr>
        <p:grpSpPr>
          <a:xfrm>
            <a:off x="4664125" y="3158602"/>
            <a:ext cx="7113176" cy="2883527"/>
            <a:chOff x="240033" y="1963565"/>
            <a:chExt cx="7113176" cy="2883527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74C10DF3-5041-4F18-ADE3-054F4D8C7C54}"/>
                </a:ext>
              </a:extLst>
            </p:cNvPr>
            <p:cNvGrpSpPr/>
            <p:nvPr/>
          </p:nvGrpSpPr>
          <p:grpSpPr>
            <a:xfrm>
              <a:off x="240033" y="1963565"/>
              <a:ext cx="7092760" cy="2883527"/>
              <a:chOff x="720005" y="2493447"/>
              <a:chExt cx="7092760" cy="2734676"/>
            </a:xfrm>
          </p:grpSpPr>
          <p:sp>
            <p:nvSpPr>
              <p:cNvPr id="19" name="Скругленный прямоугольник 8">
                <a:extLst>
                  <a:ext uri="{FF2B5EF4-FFF2-40B4-BE49-F238E27FC236}">
                    <a16:creationId xmlns:a16="http://schemas.microsoft.com/office/drawing/2014/main" xmlns="" id="{39944B20-5CA3-4F48-8862-36401C09B60C}"/>
                  </a:ext>
                </a:extLst>
              </p:cNvPr>
              <p:cNvSpPr/>
              <p:nvPr/>
            </p:nvSpPr>
            <p:spPr>
              <a:xfrm>
                <a:off x="746190" y="2493447"/>
                <a:ext cx="3483980" cy="996740"/>
              </a:xfrm>
              <a:prstGeom prst="roundRect">
                <a:avLst>
                  <a:gd name="adj" fmla="val 3566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1400" b="1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Работа с документами</a:t>
                </a:r>
              </a:p>
              <a:p>
                <a:pPr marL="216000" lvl="1" indent="-2160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УПД (отгрузка)</a:t>
                </a:r>
              </a:p>
              <a:p>
                <a:pPr marL="216000" lvl="1" indent="-2160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УПД (приёмка и формирование </a:t>
                </a:r>
                <a:b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акта о расхождении)</a:t>
                </a:r>
              </a:p>
            </p:txBody>
          </p:sp>
          <p:sp>
            <p:nvSpPr>
              <p:cNvPr id="20" name="Скругленный прямоугольник 12">
                <a:extLst>
                  <a:ext uri="{FF2B5EF4-FFF2-40B4-BE49-F238E27FC236}">
                    <a16:creationId xmlns:a16="http://schemas.microsoft.com/office/drawing/2014/main" xmlns="" id="{2A61C0EC-6E94-4819-A4D4-1896EABF72CF}"/>
                  </a:ext>
                </a:extLst>
              </p:cNvPr>
              <p:cNvSpPr/>
              <p:nvPr/>
            </p:nvSpPr>
            <p:spPr>
              <a:xfrm>
                <a:off x="4328784" y="3573033"/>
                <a:ext cx="3483981" cy="529803"/>
              </a:xfrm>
              <a:prstGeom prst="roundRect">
                <a:avLst>
                  <a:gd name="adj" fmla="val 12261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1400" b="1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Подсказки на основных этапах работы с приложением</a:t>
                </a:r>
              </a:p>
            </p:txBody>
          </p:sp>
          <p:sp>
            <p:nvSpPr>
              <p:cNvPr id="21" name="Скругленный прямоугольник 14">
                <a:extLst>
                  <a:ext uri="{FF2B5EF4-FFF2-40B4-BE49-F238E27FC236}">
                    <a16:creationId xmlns:a16="http://schemas.microsoft.com/office/drawing/2014/main" xmlns="" id="{98F08804-3796-44FB-BCA0-C69456BEEFD1}"/>
                  </a:ext>
                </a:extLst>
              </p:cNvPr>
              <p:cNvSpPr/>
              <p:nvPr/>
            </p:nvSpPr>
            <p:spPr>
              <a:xfrm>
                <a:off x="720005" y="3640336"/>
                <a:ext cx="3483980" cy="1265778"/>
              </a:xfrm>
              <a:prstGeom prst="roundRect">
                <a:avLst>
                  <a:gd name="adj" fmla="val 6917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1400" b="1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Универсальный сканер</a:t>
                </a:r>
              </a:p>
              <a:p>
                <a:pPr marL="216000" lvl="1" indent="-2160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Информация о товаре или агрегате, в том числе о владельце</a:t>
                </a:r>
              </a:p>
              <a:p>
                <a:pPr marL="216000" lvl="1" indent="-2160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Просмотр состава агрегата</a:t>
                </a:r>
              </a:p>
              <a:p>
                <a:pPr marL="216000" lvl="1" indent="-21600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Работа без авторизации</a:t>
                </a:r>
              </a:p>
            </p:txBody>
          </p:sp>
          <p:sp>
            <p:nvSpPr>
              <p:cNvPr id="23" name="Скругленный прямоугольник 15">
                <a:extLst>
                  <a:ext uri="{FF2B5EF4-FFF2-40B4-BE49-F238E27FC236}">
                    <a16:creationId xmlns:a16="http://schemas.microsoft.com/office/drawing/2014/main" xmlns="" id="{E5811A82-D973-4DF2-B98B-5D009D43AFCB}"/>
                  </a:ext>
                </a:extLst>
              </p:cNvPr>
              <p:cNvSpPr/>
              <p:nvPr/>
            </p:nvSpPr>
            <p:spPr>
              <a:xfrm>
                <a:off x="4320723" y="4214593"/>
                <a:ext cx="3483980" cy="529803"/>
              </a:xfrm>
              <a:prstGeom prst="roundRect">
                <a:avLst>
                  <a:gd name="adj" fmla="val 12261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1400" b="1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Взаимодействие со службой поддержки</a:t>
                </a:r>
              </a:p>
            </p:txBody>
          </p:sp>
          <p:sp>
            <p:nvSpPr>
              <p:cNvPr id="24" name="Скругленный прямоугольник 16">
                <a:extLst>
                  <a:ext uri="{FF2B5EF4-FFF2-40B4-BE49-F238E27FC236}">
                    <a16:creationId xmlns:a16="http://schemas.microsoft.com/office/drawing/2014/main" xmlns="" id="{BAF7FEAC-3ED7-4DAF-9613-9D591A736F5F}"/>
                  </a:ext>
                </a:extLst>
              </p:cNvPr>
              <p:cNvSpPr/>
              <p:nvPr/>
            </p:nvSpPr>
            <p:spPr>
              <a:xfrm>
                <a:off x="4328785" y="4891067"/>
                <a:ext cx="3483980" cy="337056"/>
              </a:xfrm>
              <a:prstGeom prst="roundRect">
                <a:avLst>
                  <a:gd name="adj" fmla="val 23102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ru-RU" sz="1400" b="1" dirty="0">
                    <a:solidFill>
                      <a:srgbClr val="6D6E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Справочная информация</a:t>
                </a:r>
              </a:p>
            </p:txBody>
          </p:sp>
        </p:grpSp>
        <p:sp>
          <p:nvSpPr>
            <p:cNvPr id="17" name="Скругленный прямоугольник 17">
              <a:extLst>
                <a:ext uri="{FF2B5EF4-FFF2-40B4-BE49-F238E27FC236}">
                  <a16:creationId xmlns:a16="http://schemas.microsoft.com/office/drawing/2014/main" xmlns="" id="{E0DB7A6C-7493-4A99-B9F4-BB1FB0917EE7}"/>
                </a:ext>
              </a:extLst>
            </p:cNvPr>
            <p:cNvSpPr/>
            <p:nvPr/>
          </p:nvSpPr>
          <p:spPr>
            <a:xfrm>
              <a:off x="3869229" y="2676290"/>
              <a:ext cx="3483980" cy="313730"/>
            </a:xfrm>
            <a:prstGeom prst="roundRect">
              <a:avLst>
                <a:gd name="adj" fmla="val 356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400" b="1" dirty="0" err="1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OffLine</a:t>
              </a:r>
              <a:r>
                <a:rPr lang="en-US" sz="14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работа с документами</a:t>
              </a:r>
            </a:p>
          </p:txBody>
        </p:sp>
        <p:sp>
          <p:nvSpPr>
            <p:cNvPr id="18" name="Скругленный прямоугольник 18">
              <a:extLst>
                <a:ext uri="{FF2B5EF4-FFF2-40B4-BE49-F238E27FC236}">
                  <a16:creationId xmlns:a16="http://schemas.microsoft.com/office/drawing/2014/main" xmlns="" id="{561F20A0-46E1-4843-8477-188C0A1B14FA}"/>
                </a:ext>
              </a:extLst>
            </p:cNvPr>
            <p:cNvSpPr/>
            <p:nvPr/>
          </p:nvSpPr>
          <p:spPr>
            <a:xfrm>
              <a:off x="3856785" y="1963565"/>
              <a:ext cx="3483981" cy="599718"/>
            </a:xfrm>
            <a:prstGeom prst="roundRect">
              <a:avLst>
                <a:gd name="adj" fmla="val 1226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sz="14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Проверка структуры КМ</a:t>
              </a:r>
            </a:p>
            <a:p>
              <a:pPr>
                <a:spcBef>
                  <a:spcPts val="300"/>
                </a:spcBef>
              </a:pPr>
              <a:r>
                <a:rPr lang="ru-RU" sz="14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Проверка </a:t>
              </a:r>
              <a:r>
                <a:rPr lang="ru-RU" sz="1400" b="1" dirty="0" err="1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крипточасти</a:t>
              </a:r>
              <a:r>
                <a:rPr lang="ru-RU" sz="1400" b="1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КМ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A5A4B92-D995-4432-9A02-7E40F5248A8D}"/>
              </a:ext>
            </a:extLst>
          </p:cNvPr>
          <p:cNvSpPr txBox="1"/>
          <p:nvPr/>
        </p:nvSpPr>
        <p:spPr>
          <a:xfrm>
            <a:off x="4694650" y="1852538"/>
            <a:ext cx="7062235" cy="4001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ЗНАК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Бизнес»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256FE49-FA56-4BF7-840D-4F45394CC62B}"/>
              </a:ext>
            </a:extLst>
          </p:cNvPr>
          <p:cNvSpPr txBox="1">
            <a:spLocks/>
          </p:cNvSpPr>
          <p:nvPr/>
        </p:nvSpPr>
        <p:spPr>
          <a:xfrm>
            <a:off x="919709" y="269488"/>
            <a:ext cx="7488832" cy="790962"/>
          </a:xfrm>
          <a:prstGeom prst="rect">
            <a:avLst/>
          </a:prstGeom>
        </p:spPr>
        <p:txBody>
          <a:bodyPr vert="horz" lIns="119357" tIns="59678" rIns="119357" bIns="59678" rtlCol="0" anchor="ctr">
            <a:noAutofit/>
          </a:bodyPr>
          <a:lstStyle>
            <a:lvl1pPr algn="ctr" defTabSz="119356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напитков в </a:t>
            </a:r>
            <a:r>
              <a:rPr lang="ru-RU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кегах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Республике Татарстан</a:t>
            </a:r>
          </a:p>
          <a:p>
            <a:pPr algn="l"/>
            <a:endParaRPr lang="ru-RU" sz="11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Инструменты ЭДО. Платные </a:t>
            </a:r>
            <a:r>
              <a:rPr lang="ru-RU" sz="1800" b="1" dirty="0" smtClean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решения.</a:t>
            </a: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 </a:t>
            </a:r>
            <a:r>
              <a:rPr lang="ru-RU" sz="1800" b="1" dirty="0">
                <a:solidFill>
                  <a:srgbClr val="F2E900"/>
                </a:solidFill>
                <a:latin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ЭДО</a:t>
            </a:r>
          </a:p>
        </p:txBody>
      </p:sp>
      <p:pic>
        <p:nvPicPr>
          <p:cNvPr id="22" name="Shape 65">
            <a:extLst>
              <a:ext uri="{FF2B5EF4-FFF2-40B4-BE49-F238E27FC236}">
                <a16:creationId xmlns:a16="http://schemas.microsoft.com/office/drawing/2014/main" xmlns="" id="{C75AA195-8BF5-4EF7-BF56-5B1835A67C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6016" y="233560"/>
            <a:ext cx="222405" cy="90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4C5F1E-4778-418C-B8C3-D33D5041C745}"/>
              </a:ext>
            </a:extLst>
          </p:cNvPr>
          <p:cNvSpPr txBox="1"/>
          <p:nvPr/>
        </p:nvSpPr>
        <p:spPr>
          <a:xfrm>
            <a:off x="127621" y="1492498"/>
            <a:ext cx="619268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Тензор: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Исходящие – от 4 руб. за документ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Входящие – </a:t>
            </a:r>
            <a:r>
              <a:rPr lang="ru-RU" sz="1400" dirty="0">
                <a:solidFill>
                  <a:srgbClr val="6D6E7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Лицензия «Маркировка» – 1800 руб./год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Контур: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Исходящие – от 6,2 руб. за документ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Входящие - </a:t>
            </a:r>
            <a:r>
              <a:rPr lang="ru-RU" sz="1400" dirty="0">
                <a:solidFill>
                  <a:srgbClr val="6D6E7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BF5942-030C-463B-9556-E5F6666B0734}"/>
              </a:ext>
            </a:extLst>
          </p:cNvPr>
          <p:cNvSpPr txBox="1"/>
          <p:nvPr/>
        </p:nvSpPr>
        <p:spPr>
          <a:xfrm>
            <a:off x="6104285" y="1564506"/>
            <a:ext cx="604867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Такском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Исходящие – от 5 руб. за документ 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Входящие – 1000 руб./год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Калуга Астрал: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Исходящие – от 10 руб. за документ</a:t>
            </a:r>
          </a:p>
          <a:p>
            <a:pPr marL="1339733" lvl="2" indent="-285750">
              <a:spcBef>
                <a:spcPts val="6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Входящие - </a:t>
            </a:r>
            <a:r>
              <a:rPr lang="ru-RU" sz="1400" dirty="0">
                <a:solidFill>
                  <a:srgbClr val="6D6E7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B3A3C0-7864-4557-BFD5-626313864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885" y="4965390"/>
            <a:ext cx="3542355" cy="9916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58E7FA8-1DAD-4E79-880A-42492C0B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82" y="3042533"/>
            <a:ext cx="5663406" cy="80819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5D56BE8-ED5B-410E-8B43-1E3FBAB9BAE0}"/>
              </a:ext>
            </a:extLst>
          </p:cNvPr>
          <p:cNvCxnSpPr/>
          <p:nvPr/>
        </p:nvCxnSpPr>
        <p:spPr>
          <a:xfrm>
            <a:off x="6118248" y="1648128"/>
            <a:ext cx="72008" cy="485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AC08C5F-6B00-455B-8C58-5F4B641B5CF8}"/>
              </a:ext>
            </a:extLst>
          </p:cNvPr>
          <p:cNvCxnSpPr/>
          <p:nvPr/>
        </p:nvCxnSpPr>
        <p:spPr>
          <a:xfrm>
            <a:off x="919709" y="3940770"/>
            <a:ext cx="10441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14">
            <a:extLst>
              <a:ext uri="{FF2B5EF4-FFF2-40B4-BE49-F238E27FC236}">
                <a16:creationId xmlns:a16="http://schemas.microsoft.com/office/drawing/2014/main" xmlns="" id="{50B6BC13-A86F-4663-BEEC-7AF60188310E}"/>
              </a:ext>
            </a:extLst>
          </p:cNvPr>
          <p:cNvSpPr/>
          <p:nvPr/>
        </p:nvSpPr>
        <p:spPr>
          <a:xfrm>
            <a:off x="271637" y="5020890"/>
            <a:ext cx="2246211" cy="487516"/>
          </a:xfrm>
          <a:prstGeom prst="roundRect">
            <a:avLst>
              <a:gd name="adj" fmla="val 69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Обмен с контрагентами</a:t>
            </a:r>
          </a:p>
          <a:p>
            <a:pPr>
              <a:spcBef>
                <a:spcPts val="300"/>
              </a:spcBef>
            </a:pPr>
            <a:r>
              <a:rPr lang="ru-RU" sz="11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(документов в год)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xmlns="" id="{7DA3837B-09F5-4964-B235-29EA575D1277}"/>
              </a:ext>
            </a:extLst>
          </p:cNvPr>
          <p:cNvSpPr/>
          <p:nvPr/>
        </p:nvSpPr>
        <p:spPr>
          <a:xfrm>
            <a:off x="127621" y="6197550"/>
            <a:ext cx="11095052" cy="479524"/>
          </a:xfrm>
          <a:prstGeom prst="roundRect">
            <a:avLst>
              <a:gd name="adj" fmla="val 69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решений указана по состоянию на 14 июня 2023 г., не является фиксированной и может меняться. За более точной информацией по тарифам необходимо обращаться непосредственно к Операторам ЭДО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https://gosalcogol.tatarstan.ru/file/pub/pub_3739440.xlsx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5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256FE49-FA56-4BF7-840D-4F45394CC62B}"/>
              </a:ext>
            </a:extLst>
          </p:cNvPr>
          <p:cNvSpPr txBox="1">
            <a:spLocks/>
          </p:cNvSpPr>
          <p:nvPr/>
        </p:nvSpPr>
        <p:spPr>
          <a:xfrm>
            <a:off x="919709" y="269488"/>
            <a:ext cx="7488832" cy="790962"/>
          </a:xfrm>
          <a:prstGeom prst="rect">
            <a:avLst/>
          </a:prstGeom>
        </p:spPr>
        <p:txBody>
          <a:bodyPr vert="horz" lIns="119357" tIns="59678" rIns="119357" bIns="59678" rtlCol="0" anchor="ctr">
            <a:noAutofit/>
          </a:bodyPr>
          <a:lstStyle>
            <a:lvl1pPr algn="ctr" defTabSz="119356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и слабоалкогольных 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напитков в </a:t>
            </a:r>
            <a:r>
              <a:rPr lang="ru-RU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кегах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Республике Татарстан</a:t>
            </a:r>
          </a:p>
          <a:p>
            <a:pPr algn="l"/>
            <a:endParaRPr lang="ru-RU" sz="1000" b="1" dirty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Платные решения</a:t>
            </a:r>
            <a:r>
              <a:rPr lang="ru-RU" sz="1800" b="1">
                <a:solidFill>
                  <a:schemeClr val="bg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. </a:t>
            </a:r>
            <a:endParaRPr lang="ru-RU" sz="1800" b="1" smtClean="0">
              <a:solidFill>
                <a:schemeClr val="bg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  <a:p>
            <a:pPr algn="l"/>
            <a:r>
              <a:rPr lang="ru-RU" sz="1800" b="1" smtClean="0">
                <a:solidFill>
                  <a:srgbClr val="F2E900"/>
                </a:solidFill>
                <a:latin typeface="PT Sans Caption" panose="020B0603020203020204" pitchFamily="34" charset="-52"/>
                <a:cs typeface="Calibri" panose="020F0502020204030204" pitchFamily="34" charset="0"/>
                <a:sym typeface="PT Sans Caption"/>
              </a:rPr>
              <a:t>Кассы</a:t>
            </a:r>
            <a:endParaRPr lang="ru-RU" sz="1800" b="1" dirty="0">
              <a:solidFill>
                <a:srgbClr val="F2E900"/>
              </a:solidFill>
              <a:latin typeface="PT Sans Caption" panose="020B0603020203020204" pitchFamily="34" charset="-52"/>
              <a:cs typeface="Calibri" panose="020F0502020204030204" pitchFamily="34" charset="0"/>
              <a:sym typeface="PT Sans Caption"/>
            </a:endParaRPr>
          </a:p>
        </p:txBody>
      </p:sp>
      <p:pic>
        <p:nvPicPr>
          <p:cNvPr id="22" name="Shape 65">
            <a:extLst>
              <a:ext uri="{FF2B5EF4-FFF2-40B4-BE49-F238E27FC236}">
                <a16:creationId xmlns:a16="http://schemas.microsoft.com/office/drawing/2014/main" xmlns="" id="{C75AA195-8BF5-4EF7-BF56-5B1835A67C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984" y="242543"/>
            <a:ext cx="222405" cy="908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1701D6-A62C-4847-8F21-7CA34F22F0EB}"/>
              </a:ext>
            </a:extLst>
          </p:cNvPr>
          <p:cNvSpPr txBox="1"/>
          <p:nvPr/>
        </p:nvSpPr>
        <p:spPr>
          <a:xfrm>
            <a:off x="487661" y="1579263"/>
            <a:ext cx="265329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АТОЛ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1С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Эвотор</a:t>
            </a: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Штрих-М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Дримкас</a:t>
            </a:r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A4D3E56-B19F-4AEF-97C8-061D49FABD78}"/>
              </a:ext>
            </a:extLst>
          </p:cNvPr>
          <p:cNvGrpSpPr/>
          <p:nvPr/>
        </p:nvGrpSpPr>
        <p:grpSpPr>
          <a:xfrm>
            <a:off x="631677" y="2443359"/>
            <a:ext cx="992182" cy="3585643"/>
            <a:chOff x="631677" y="3004666"/>
            <a:chExt cx="992182" cy="358564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B06368A-FB23-4081-9EAB-4CAA0D4C1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677" y="3004666"/>
              <a:ext cx="971686" cy="704948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63A33DC-C7B9-414F-9CD7-B25CC1E5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835" y="3814765"/>
              <a:ext cx="914528" cy="69542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600F340-CCC1-4766-A72C-0A436A9A0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73" y="4637653"/>
              <a:ext cx="971686" cy="45726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6AEEBB13-63DA-4303-8168-BEFC48AC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700" y="5201338"/>
              <a:ext cx="962159" cy="74305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E05E8DE8-40AA-4B59-B933-ECFE73288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1677" y="5971098"/>
              <a:ext cx="962159" cy="6192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85518-5D88-441F-A231-06F51AA19133}"/>
              </a:ext>
            </a:extLst>
          </p:cNvPr>
          <p:cNvSpPr txBox="1"/>
          <p:nvPr/>
        </p:nvSpPr>
        <p:spPr>
          <a:xfrm>
            <a:off x="4952157" y="2591319"/>
            <a:ext cx="465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– от 5000 рублей в год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752737-2FAA-4AF1-8B93-678D33CAE31D}"/>
              </a:ext>
            </a:extLst>
          </p:cNvPr>
          <p:cNvSpPr txBox="1"/>
          <p:nvPr/>
        </p:nvSpPr>
        <p:spPr>
          <a:xfrm>
            <a:off x="4945222" y="3299616"/>
            <a:ext cx="424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– </a:t>
            </a:r>
            <a:r>
              <a:rPr lang="ru-RU" sz="2000" dirty="0">
                <a:solidFill>
                  <a:srgbClr val="6D6E7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от 0 рублей в 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8419F3-FE76-4365-A5B8-8A8AEC9030F1}"/>
              </a:ext>
            </a:extLst>
          </p:cNvPr>
          <p:cNvSpPr txBox="1"/>
          <p:nvPr/>
        </p:nvSpPr>
        <p:spPr>
          <a:xfrm>
            <a:off x="4942260" y="4007913"/>
            <a:ext cx="465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– от 6490 рублей в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034D13-593F-40E8-8102-5578BDE222F9}"/>
              </a:ext>
            </a:extLst>
          </p:cNvPr>
          <p:cNvSpPr txBox="1"/>
          <p:nvPr/>
        </p:nvSpPr>
        <p:spPr>
          <a:xfrm>
            <a:off x="4952157" y="4732896"/>
            <a:ext cx="465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– от 3000 рублей в год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74B99A-A55A-4236-B6DD-1D1EE72352AF}"/>
              </a:ext>
            </a:extLst>
          </p:cNvPr>
          <p:cNvSpPr txBox="1"/>
          <p:nvPr/>
        </p:nvSpPr>
        <p:spPr>
          <a:xfrm>
            <a:off x="4952157" y="5395034"/>
            <a:ext cx="465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– от 3990 рублей в год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5CCC966-9BB9-4BDF-908C-AD24C7718A04}"/>
              </a:ext>
            </a:extLst>
          </p:cNvPr>
          <p:cNvSpPr txBox="1"/>
          <p:nvPr/>
        </p:nvSpPr>
        <p:spPr>
          <a:xfrm>
            <a:off x="3367981" y="2428602"/>
            <a:ext cx="11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6F42E"/>
                </a:solidFill>
              </a:rPr>
              <a:t>V</a:t>
            </a:r>
            <a:endParaRPr lang="ru-RU" sz="4400" b="1" dirty="0">
              <a:solidFill>
                <a:srgbClr val="F6F42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D8709F1-C751-44B6-A42B-308CBA925E08}"/>
              </a:ext>
            </a:extLst>
          </p:cNvPr>
          <p:cNvSpPr txBox="1"/>
          <p:nvPr/>
        </p:nvSpPr>
        <p:spPr>
          <a:xfrm>
            <a:off x="3367981" y="3109773"/>
            <a:ext cx="11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6F42E"/>
                </a:solidFill>
              </a:rPr>
              <a:t>V</a:t>
            </a:r>
            <a:endParaRPr lang="ru-RU" sz="4400" b="1" dirty="0">
              <a:solidFill>
                <a:srgbClr val="F6F42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F3DE1A-E14E-4E41-8262-70C9C230FB62}"/>
              </a:ext>
            </a:extLst>
          </p:cNvPr>
          <p:cNvSpPr txBox="1"/>
          <p:nvPr/>
        </p:nvSpPr>
        <p:spPr>
          <a:xfrm>
            <a:off x="3367981" y="3796754"/>
            <a:ext cx="11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6F42E"/>
                </a:solidFill>
              </a:rPr>
              <a:t>V</a:t>
            </a:r>
            <a:endParaRPr lang="ru-RU" sz="4400" b="1" dirty="0">
              <a:solidFill>
                <a:srgbClr val="F6F42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09DB3D2-86F6-474F-BB26-7B800C28088D}"/>
              </a:ext>
            </a:extLst>
          </p:cNvPr>
          <p:cNvSpPr txBox="1"/>
          <p:nvPr/>
        </p:nvSpPr>
        <p:spPr>
          <a:xfrm>
            <a:off x="3367981" y="4549933"/>
            <a:ext cx="11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6F42E"/>
                </a:solidFill>
              </a:rPr>
              <a:t>V</a:t>
            </a:r>
            <a:endParaRPr lang="ru-RU" sz="4400" b="1" dirty="0">
              <a:solidFill>
                <a:srgbClr val="F6F42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48700D3-98E3-4BCF-BECE-FAAF7904C95E}"/>
              </a:ext>
            </a:extLst>
          </p:cNvPr>
          <p:cNvSpPr txBox="1"/>
          <p:nvPr/>
        </p:nvSpPr>
        <p:spPr>
          <a:xfrm>
            <a:off x="3367981" y="5270013"/>
            <a:ext cx="11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285750" indent="-285750">
              <a:buFont typeface="Wingdings" panose="05000000000000000000" pitchFamily="2" charset="2"/>
              <a:buChar char="§"/>
              <a:defRPr sz="160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F6F42E"/>
                </a:solidFill>
              </a:rPr>
              <a:t>V</a:t>
            </a:r>
            <a:endParaRPr lang="ru-RU" sz="4400" b="1" dirty="0">
              <a:solidFill>
                <a:srgbClr val="F6F42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F5BC2B-9A88-41B0-860B-DFC0024ED9F4}"/>
              </a:ext>
            </a:extLst>
          </p:cNvPr>
          <p:cNvSpPr txBox="1"/>
          <p:nvPr/>
        </p:nvSpPr>
        <p:spPr>
          <a:xfrm>
            <a:off x="415653" y="1492498"/>
            <a:ext cx="11262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вендоры ПО Кассовых решений под частичное выбытие пива в </a:t>
            </a:r>
            <a:r>
              <a:rPr lang="ru-RU" sz="2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кегах</a:t>
            </a:r>
            <a:r>
              <a:rPr lang="ru-RU" sz="2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sz="2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Готовность продуктов к 1 июля </a:t>
            </a:r>
            <a:r>
              <a:rPr lang="ru-RU" sz="2200" dirty="0" smtClean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  <a:r>
              <a:rPr lang="en-US" sz="2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года</a:t>
            </a:r>
            <a:endParaRPr lang="ru-RU" sz="2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Скругленный прямоугольник 14">
            <a:extLst>
              <a:ext uri="{FF2B5EF4-FFF2-40B4-BE49-F238E27FC236}">
                <a16:creationId xmlns:a16="http://schemas.microsoft.com/office/drawing/2014/main" xmlns="" id="{EEB36220-1A1D-4072-B7C3-21CCF3D9DD5E}"/>
              </a:ext>
            </a:extLst>
          </p:cNvPr>
          <p:cNvSpPr/>
          <p:nvPr/>
        </p:nvSpPr>
        <p:spPr>
          <a:xfrm>
            <a:off x="553849" y="6197550"/>
            <a:ext cx="11095052" cy="479524"/>
          </a:xfrm>
          <a:prstGeom prst="roundRect">
            <a:avLst>
              <a:gd name="adj" fmla="val 69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решений указана по состоянию на 14 июня 2023 г., не является фиксированной и может меняться. За более точной информацией по тарифам необходимо обращаться непосредственно к разработчикам кассового ПО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https://gosalcogol.tatarstan.ru/file/pub/pub_3739440.xlsx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006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7eeb8599eec923595a0349271c778655cf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Титулы">
  <a:themeElements>
    <a:clrScheme name="CRPT">
      <a:dk1>
        <a:sysClr val="windowText" lastClr="000000"/>
      </a:dk1>
      <a:lt1>
        <a:sysClr val="window" lastClr="FFFFFF"/>
      </a:lt1>
      <a:dk2>
        <a:srgbClr val="58595B"/>
      </a:dk2>
      <a:lt2>
        <a:srgbClr val="F2E9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PT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полнитель">
  <a:themeElements>
    <a:clrScheme name="CRPT">
      <a:dk1>
        <a:sysClr val="windowText" lastClr="000000"/>
      </a:dk1>
      <a:lt1>
        <a:sysClr val="window" lastClr="FFFFFF"/>
      </a:lt1>
      <a:dk2>
        <a:srgbClr val="58595B"/>
      </a:dk2>
      <a:lt2>
        <a:srgbClr val="F2E9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PT">
      <a:majorFont>
        <a:latin typeface="PT Sans Caption"/>
        <a:ea typeface=""/>
        <a:cs typeface=""/>
      </a:majorFont>
      <a:minorFont>
        <a:latin typeface="PT Sans Captio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27201</TotalTime>
  <Words>536</Words>
  <Application>Microsoft Office PowerPoint</Application>
  <PresentationFormat>Произвольный</PresentationFormat>
  <Paragraphs>91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Segoe UI</vt:lpstr>
      <vt:lpstr>Calibri</vt:lpstr>
      <vt:lpstr>PT Sans Caption</vt:lpstr>
      <vt:lpstr>PT Mono</vt:lpstr>
      <vt:lpstr>Wingdings</vt:lpstr>
      <vt:lpstr>Титулы</vt:lpstr>
      <vt:lpstr>Наполнитель</vt:lpstr>
      <vt:lpstr>Simple Light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</dc:creator>
  <cp:lastModifiedBy>Груздева Светлана Александровна</cp:lastModifiedBy>
  <cp:revision>500</cp:revision>
  <cp:lastPrinted>2019-08-08T12:31:29Z</cp:lastPrinted>
  <dcterms:created xsi:type="dcterms:W3CDTF">2018-05-22T11:24:39Z</dcterms:created>
  <dcterms:modified xsi:type="dcterms:W3CDTF">2023-06-21T06:20:17Z</dcterms:modified>
</cp:coreProperties>
</file>