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1993" r:id="rId3"/>
    <p:sldId id="2367" r:id="rId4"/>
    <p:sldId id="2340" r:id="rId5"/>
    <p:sldId id="257" r:id="rId6"/>
    <p:sldId id="2395" r:id="rId7"/>
    <p:sldId id="2347" r:id="rId8"/>
    <p:sldId id="259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6F52E"/>
    <a:srgbClr val="38EA00"/>
    <a:srgbClr val="FCFFFB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/>
    <p:restoredTop sz="96138"/>
  </p:normalViewPr>
  <p:slideViewPr>
    <p:cSldViewPr snapToGrid="0" snapToObjects="1">
      <p:cViewPr varScale="1">
        <p:scale>
          <a:sx n="62" d="100"/>
          <a:sy n="62" d="100"/>
        </p:scale>
        <p:origin x="1168" y="56"/>
      </p:cViewPr>
      <p:guideLst>
        <p:guide orient="horz" pos="2160"/>
        <p:guide pos="7355"/>
        <p:guide pos="325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5EA2-1721-4741-86C6-9C18E53139D1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1BBF-91D5-4FC5-A271-B12048E9D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C1BBF-91D5-4FC5-A271-B12048E9DC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FAE32-57C3-4C45-ABC7-3BF65A86CD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79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1B911-FE24-49C3-8FA1-4CA8857E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14874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2400" b="1" kern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ED75C-6FC1-4A54-A4C7-6ABA0E74F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4C9F5-D1A4-4094-A7DD-C4467699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80EE-7D0F-4169-9B25-A34EBD5CEA3A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94EF2-3623-4D35-9D23-0383465D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926AA-14E9-4EC1-A63F-E3A285F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1875-FCFD-4C30-8DEA-8B3239A93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en-RU" smtClean="0"/>
              <a:t>09/08/2023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95;&#1077;&#1089;&#1090;&#1085;&#1099;&#1081;&#1079;&#1085;&#1072;&#1082;.&#1088;&#1092;/upload/docs/%D0%9C%D0%B5%D1%82%D0%BE%D0%B4%D0%B8%D1%87%D0%B5%D1%81%D0%BA%D0%B8%D0%B5_%D1%80%D0%B5%D0%BA%D0%BE%D0%BC%D0%B5%D0%BD%D0%B4%D0%B0%D1%86%D0%B8%D0%B8_%D0%BF%D0%BE_%D0%BE%D1%84%D0%BE%D1%80%D0%BC%D0%BB%D0%B5%D0%BD%D0%B8%D1%8E_%D0%B4%D0%BE%D0%BA%D1%83%D0%BC%D0%B5%D0%BD%D1%82%D0%BE%D0%B2_%D0%AD%D0%94%D0%9E.html#_%D0%BF%D1%80%D0%B5%D0%B4%D0%B2%D0%B0%D1%80%D0%B8%D1%82%D0%B5%D0%BB%D1%8C%D0%BD%D0%B0%D1%8F_%D0%BF%D1%80%D0%BE%D0%B2%D0%B5%D1%80%D0%BA%D0%B0_%D1%83%D0%BF%D0%B4_%D0%B4%D0%BE_%D1%81%D0%B2%D0%B5%D1%80%D1%88%D0%B5%D0%BD%D0%B8%D1%8F_%D1%84%D0%B0%D0%BA%D1%82%D0%B0_%D0%BF%D1%80%D0%B8%D1%91%D0%BC%D0%BA%D0%B8_%D1%81%D0%BE_%D1%81%D1%82%D0%BE%D1%80%D0%BE%D0%BD%D1%8B_%D0%BF%D0%BE%D0%BA%D1%83%D0%BF%D0%B0%D1%82%D0%B5%D0%BB%D1%8F" TargetMode="External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7.sv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C507A0-A623-14E7-2008-84A75BBC0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713" y="719861"/>
            <a:ext cx="7634287" cy="5290814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id="{076EA0D3-D6B9-4848-8C57-535CBF4B28CD}"/>
              </a:ext>
            </a:extLst>
          </p:cNvPr>
          <p:cNvSpPr/>
          <p:nvPr/>
        </p:nvSpPr>
        <p:spPr>
          <a:xfrm>
            <a:off x="-4820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 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3595723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D3FE94-FD57-47A5-B927-FA0BB3EA5118}"/>
              </a:ext>
            </a:extLst>
          </p:cNvPr>
          <p:cNvSpPr/>
          <p:nvPr/>
        </p:nvSpPr>
        <p:spPr>
          <a:xfrm>
            <a:off x="679570" y="2874680"/>
            <a:ext cx="4600080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напитков в Республике Татарстан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26F886-9038-419B-A910-0A75881F64FA}"/>
              </a:ext>
            </a:extLst>
          </p:cNvPr>
          <p:cNvSpPr/>
          <p:nvPr/>
        </p:nvSpPr>
        <p:spPr>
          <a:xfrm>
            <a:off x="743139" y="5035325"/>
            <a:ext cx="460008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08.09.2023</a:t>
            </a:r>
          </a:p>
        </p:txBody>
      </p:sp>
    </p:spTree>
    <p:extLst>
      <p:ext uri="{BB962C8B-B14F-4D97-AF65-F5344CB8AC3E}">
        <p14:creationId xmlns:p14="http://schemas.microsoft.com/office/powerpoint/2010/main" val="33402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F483BC-5D56-47E2-CC7F-4C217EB7271F}"/>
              </a:ext>
            </a:extLst>
          </p:cNvPr>
          <p:cNvSpPr/>
          <p:nvPr/>
        </p:nvSpPr>
        <p:spPr>
          <a:xfrm flipH="1">
            <a:off x="8162925" y="0"/>
            <a:ext cx="4029075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кругленный прямоугольник 32">
            <a:extLst>
              <a:ext uri="{FF2B5EF4-FFF2-40B4-BE49-F238E27FC236}">
                <a16:creationId xmlns:a16="http://schemas.microsoft.com/office/drawing/2014/main" id="{A4C893F8-E779-3A14-C78D-40853DB36358}"/>
              </a:ext>
            </a:extLst>
          </p:cNvPr>
          <p:cNvSpPr/>
          <p:nvPr/>
        </p:nvSpPr>
        <p:spPr>
          <a:xfrm>
            <a:off x="308225" y="58640"/>
            <a:ext cx="7643973" cy="719137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база</a:t>
            </a:r>
          </a:p>
        </p:txBody>
      </p:sp>
      <p:pic>
        <p:nvPicPr>
          <p:cNvPr id="7172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33BB1C-8585-C8E1-52C3-A1015B42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88" y="1474788"/>
            <a:ext cx="4321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AA4113-7B01-F181-0721-216417E31ABC}"/>
              </a:ext>
            </a:extLst>
          </p:cNvPr>
          <p:cNvSpPr txBox="1"/>
          <p:nvPr/>
        </p:nvSpPr>
        <p:spPr>
          <a:xfrm>
            <a:off x="71630" y="1168189"/>
            <a:ext cx="7465157" cy="56759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buBlip>
                <a:blip r:embed="rId3"/>
              </a:buBlip>
            </a:pPr>
            <a:r>
              <a:rPr lang="ru-RU" altLang="ru-RU" sz="19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кабинета министров республики Татарстан от 31.03.2023 №383 </a:t>
            </a:r>
            <a:r>
              <a:rPr lang="ru-RU" altLang="ru-RU" sz="19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«О проведении эксперимента по обеспечению прослеживаемости движения пива, напитков, изготавливаемых на основе пива, упакованных в транспортной таре «кега»»</a:t>
            </a:r>
            <a:endParaRPr lang="ru-RU" altLang="ru-RU" sz="19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ts val="500"/>
              </a:spcBef>
              <a:buFontTx/>
              <a:buBlip>
                <a:blip r:embed="rId3"/>
              </a:buBlip>
            </a:pPr>
            <a:endParaRPr lang="ru-RU" altLang="ru-RU" sz="19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500"/>
              </a:spcBef>
            </a:pPr>
            <a:endParaRPr lang="ru-RU" altLang="ru-RU" sz="19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500"/>
              </a:spcBef>
              <a:buBlip>
                <a:blip r:embed="rId3"/>
              </a:buBlip>
            </a:pPr>
            <a:r>
              <a:rPr lang="ru-RU" altLang="ru-RU" sz="19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Постановления Правительства РФ от 30 ноября 2022 г. №2173</a:t>
            </a:r>
          </a:p>
          <a:p>
            <a:pPr>
              <a:spcBef>
                <a:spcPts val="500"/>
              </a:spcBef>
            </a:pPr>
            <a:r>
              <a:rPr lang="ru-RU" altLang="ru-RU" sz="19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«Об утверждении Правил маркировки пива, напитков, изготавливаемых на основе пива, и отдельных видов слабоалкогольных напитков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пива, напитков, изготавливаемых на основе пива, и отдельных видов слабоалкогольных напитков»</a:t>
            </a:r>
            <a:endParaRPr lang="ru-RU" altLang="ru-RU" sz="19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500"/>
              </a:spcBef>
            </a:pPr>
            <a:r>
              <a:rPr lang="ru-RU" altLang="ru-RU" sz="19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283797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(ППР 2173 от 30.11.2022 г.)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 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 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 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 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 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Скругленный прямоугольник 131">
            <a:extLst>
              <a:ext uri="{FF2B5EF4-FFF2-40B4-BE49-F238E27FC236}">
                <a16:creationId xmlns:a16="http://schemas.microsoft.com/office/drawing/2014/main" id="{8DC030CF-0FDD-0341-AFBC-DFF3A130F0C1}"/>
              </a:ext>
            </a:extLst>
          </p:cNvPr>
          <p:cNvSpPr/>
          <p:nvPr/>
        </p:nvSpPr>
        <p:spPr>
          <a:xfrm>
            <a:off x="7679838" y="3099251"/>
            <a:ext cx="1869121" cy="900000"/>
          </a:xfrm>
          <a:prstGeom prst="roundRect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Квитанции о регистрации сведений</a:t>
            </a:r>
          </a:p>
        </p:txBody>
      </p:sp>
      <p:sp>
        <p:nvSpPr>
          <p:cNvPr id="43" name="Скругленный прямоугольник 131">
            <a:extLst>
              <a:ext uri="{FF2B5EF4-FFF2-40B4-BE49-F238E27FC236}">
                <a16:creationId xmlns:a16="http://schemas.microsoft.com/office/drawing/2014/main" id="{56E62879-23C9-944E-8FA9-9B2BBCE102B6}"/>
              </a:ext>
            </a:extLst>
          </p:cNvPr>
          <p:cNvSpPr/>
          <p:nvPr/>
        </p:nvSpPr>
        <p:spPr>
          <a:xfrm>
            <a:off x="515999" y="3108776"/>
            <a:ext cx="1762743" cy="90000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pPr lvl="0" defTabSz="1193566" hangingPunct="0">
              <a:defRPr/>
            </a:pP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УЧАСТНИКИ ОБОРОТА</a:t>
            </a:r>
          </a:p>
        </p:txBody>
      </p:sp>
      <p:sp>
        <p:nvSpPr>
          <p:cNvPr id="39" name="Скругленный прямоугольник 131">
            <a:extLst>
              <a:ext uri="{FF2B5EF4-FFF2-40B4-BE49-F238E27FC236}">
                <a16:creationId xmlns:a16="http://schemas.microsoft.com/office/drawing/2014/main" id="{5AD13478-A764-764A-AA71-16EF8876A738}"/>
              </a:ext>
            </a:extLst>
          </p:cNvPr>
          <p:cNvSpPr/>
          <p:nvPr/>
        </p:nvSpPr>
        <p:spPr>
          <a:xfrm>
            <a:off x="515999" y="5112669"/>
            <a:ext cx="1762743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pPr lvl="0" defTabSz="1193566" hangingPunct="0">
              <a:defRPr/>
            </a:pPr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СИСТЕМА МАРКИРОВКИ</a:t>
            </a:r>
          </a:p>
        </p:txBody>
      </p:sp>
      <p:sp>
        <p:nvSpPr>
          <p:cNvPr id="56" name="Скругленный прямоугольник 131">
            <a:extLst>
              <a:ext uri="{FF2B5EF4-FFF2-40B4-BE49-F238E27FC236}">
                <a16:creationId xmlns:a16="http://schemas.microsoft.com/office/drawing/2014/main" id="{4BB6BEBB-CC9D-D54C-8884-EA8D0778F00D}"/>
              </a:ext>
            </a:extLst>
          </p:cNvPr>
          <p:cNvSpPr/>
          <p:nvPr/>
        </p:nvSpPr>
        <p:spPr>
          <a:xfrm>
            <a:off x="2543694" y="3099251"/>
            <a:ext cx="2229098" cy="90000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1371600">
              <a:defRPr/>
            </a:pPr>
            <a:r>
              <a:rPr lang="ru-RU" sz="1200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ТТН (без КИ*) </a:t>
            </a:r>
          </a:p>
          <a:p>
            <a:pPr lvl="0" algn="ctr" defTabSz="13716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b="1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Отгрузка</a:t>
            </a:r>
          </a:p>
          <a:p>
            <a:pPr lvl="0" algn="ctr" defTabSz="1371600">
              <a:defRPr/>
            </a:pPr>
            <a:r>
              <a:rPr lang="ru-RU" sz="1200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(с указанием КИ*)</a:t>
            </a:r>
            <a:endParaRPr lang="uk-UA" sz="1200" kern="0" dirty="0">
              <a:solidFill>
                <a:srgbClr val="F2F2F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7555761D-4847-4524-85B9-BB6E6CD282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7555761D-4847-4524-85B9-BB6E6CD28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288081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об обороте в рамках эксперимента в Республике Татарстан 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Picture 36">
            <a:extLst>
              <a:ext uri="{FF2B5EF4-FFF2-40B4-BE49-F238E27FC236}">
                <a16:creationId xmlns:a16="http://schemas.microsoft.com/office/drawing/2014/main" id="{BC15B0A7-E63F-524C-A61C-164DD5550F04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1" y="5328669"/>
            <a:ext cx="468000" cy="468000"/>
          </a:xfrm>
          <a:prstGeom prst="rect">
            <a:avLst/>
          </a:prstGeom>
        </p:spPr>
      </p:pic>
      <p:pic>
        <p:nvPicPr>
          <p:cNvPr id="46" name="Picture 43">
            <a:extLst>
              <a:ext uri="{FF2B5EF4-FFF2-40B4-BE49-F238E27FC236}">
                <a16:creationId xmlns:a16="http://schemas.microsoft.com/office/drawing/2014/main" id="{CF68B801-8E52-3A43-9178-64CC93BC67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92" y="3315803"/>
            <a:ext cx="503999" cy="466897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0B9E6190-94A1-F64F-8879-226302D62E94}"/>
              </a:ext>
            </a:extLst>
          </p:cNvPr>
          <p:cNvSpPr/>
          <p:nvPr/>
        </p:nvSpPr>
        <p:spPr>
          <a:xfrm>
            <a:off x="2638152" y="3005590"/>
            <a:ext cx="194304" cy="180000"/>
          </a:xfrm>
          <a:prstGeom prst="ellipse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85" name="Прямая соединительная линия 9">
            <a:extLst>
              <a:ext uri="{FF2B5EF4-FFF2-40B4-BE49-F238E27FC236}">
                <a16:creationId xmlns:a16="http://schemas.microsoft.com/office/drawing/2014/main" id="{940CCCEE-B0E2-324D-8930-65B5978137D4}"/>
              </a:ext>
            </a:extLst>
          </p:cNvPr>
          <p:cNvCxnSpPr>
            <a:cxnSpLocks/>
          </p:cNvCxnSpPr>
          <p:nvPr/>
        </p:nvCxnSpPr>
        <p:spPr>
          <a:xfrm>
            <a:off x="516000" y="4179722"/>
            <a:ext cx="11022858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</p:cxnSp>
      <p:sp>
        <p:nvSpPr>
          <p:cNvPr id="44" name="Скругленный прямоугольник 131">
            <a:extLst>
              <a:ext uri="{FF2B5EF4-FFF2-40B4-BE49-F238E27FC236}">
                <a16:creationId xmlns:a16="http://schemas.microsoft.com/office/drawing/2014/main" id="{0B23F9F6-D4E8-2948-B43F-E1B8EEF4EA6B}"/>
              </a:ext>
            </a:extLst>
          </p:cNvPr>
          <p:cNvSpPr/>
          <p:nvPr/>
        </p:nvSpPr>
        <p:spPr>
          <a:xfrm>
            <a:off x="4978964" y="3108488"/>
            <a:ext cx="2532754" cy="90000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1371600">
              <a:defRPr/>
            </a:pPr>
            <a:r>
              <a:rPr lang="ru-RU" sz="1200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Приемки (закрывает ТТН)</a:t>
            </a:r>
          </a:p>
          <a:p>
            <a:pPr lvl="0" algn="ctr" defTabSz="1371600">
              <a:defRPr/>
            </a:pPr>
            <a:endParaRPr lang="ru-RU" sz="800" kern="0" dirty="0">
              <a:solidFill>
                <a:srgbClr val="F2F2F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defTabSz="1371600">
              <a:defRPr/>
            </a:pPr>
            <a:r>
              <a:rPr lang="ru-RU" sz="1200" b="1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Приемка</a:t>
            </a:r>
          </a:p>
          <a:p>
            <a:pPr lvl="0" algn="ctr" defTabSz="1371600">
              <a:defRPr/>
            </a:pPr>
            <a:endParaRPr lang="ru-RU" sz="800" kern="0" dirty="0">
              <a:solidFill>
                <a:srgbClr val="F2F2F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defTabSz="1371600">
              <a:defRPr/>
            </a:pPr>
            <a:r>
              <a:rPr lang="ru-RU" sz="1200" kern="0" dirty="0">
                <a:solidFill>
                  <a:srgbClr val="F2F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(с указанием КИ*)</a:t>
            </a:r>
            <a:endParaRPr lang="uk-UA" sz="1200" kern="0" dirty="0">
              <a:solidFill>
                <a:srgbClr val="F2F2F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Скругленный прямоугольник 131">
            <a:extLst>
              <a:ext uri="{FF2B5EF4-FFF2-40B4-BE49-F238E27FC236}">
                <a16:creationId xmlns:a16="http://schemas.microsoft.com/office/drawing/2014/main" id="{6EAD1994-1FDA-0546-A870-EC7FBAE43B34}"/>
              </a:ext>
            </a:extLst>
          </p:cNvPr>
          <p:cNvSpPr/>
          <p:nvPr/>
        </p:nvSpPr>
        <p:spPr>
          <a:xfrm>
            <a:off x="4971308" y="5118250"/>
            <a:ext cx="2461171" cy="90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1371600">
              <a:defRPr/>
            </a:pP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</a:t>
            </a:r>
            <a:r>
              <a:rPr lang="uk-UA" sz="1200" kern="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смены</a:t>
            </a:r>
            <a:r>
              <a:rPr lang="uk-UA" sz="1200" kern="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владельца</a:t>
            </a:r>
            <a:r>
              <a:rPr lang="uk-UA" sz="1200" kern="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КМ с </a:t>
            </a: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продавца</a:t>
            </a:r>
            <a:r>
              <a:rPr lang="uk-UA" sz="1200" kern="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покупателя</a:t>
            </a:r>
            <a:endParaRPr lang="uk-UA" sz="1200" kern="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53B0198-66DC-134B-A39C-1A6D1B7E6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314" y="3279251"/>
            <a:ext cx="540000" cy="540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DA017C4C-B543-BB49-B436-ADB4B71BDD2A}"/>
              </a:ext>
            </a:extLst>
          </p:cNvPr>
          <p:cNvSpPr/>
          <p:nvPr/>
        </p:nvSpPr>
        <p:spPr>
          <a:xfrm>
            <a:off x="4911498" y="3062740"/>
            <a:ext cx="194304" cy="180000"/>
          </a:xfrm>
          <a:prstGeom prst="ellipse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Скругленный прямоугольник 131">
            <a:extLst>
              <a:ext uri="{FF2B5EF4-FFF2-40B4-BE49-F238E27FC236}">
                <a16:creationId xmlns:a16="http://schemas.microsoft.com/office/drawing/2014/main" id="{744BCD5C-83B2-4C03-A4F9-21A930A96C29}"/>
              </a:ext>
            </a:extLst>
          </p:cNvPr>
          <p:cNvSpPr/>
          <p:nvPr/>
        </p:nvSpPr>
        <p:spPr>
          <a:xfrm>
            <a:off x="515999" y="1839405"/>
            <a:ext cx="1762743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90000" rtlCol="0" anchor="ctr"/>
          <a:lstStyle/>
          <a:p>
            <a:pPr defTabSz="895153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ЕГАИС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1C064281-C2F1-4B24-97E5-9B3A113FD3B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891" y="2064945"/>
            <a:ext cx="468000" cy="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131">
            <a:extLst>
              <a:ext uri="{FF2B5EF4-FFF2-40B4-BE49-F238E27FC236}">
                <a16:creationId xmlns:a16="http://schemas.microsoft.com/office/drawing/2014/main" id="{50E7568E-5FEA-4B73-8D33-0587C964BC17}"/>
              </a:ext>
            </a:extLst>
          </p:cNvPr>
          <p:cNvSpPr/>
          <p:nvPr/>
        </p:nvSpPr>
        <p:spPr>
          <a:xfrm>
            <a:off x="4969441" y="1828463"/>
            <a:ext cx="2463038" cy="91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еремещение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товаров с 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баланса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продавца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на баланс </a:t>
            </a:r>
            <a:r>
              <a:rPr kumimoji="0" lang="uk-U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покупателя</a:t>
            </a: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Прямая соединительная линия 9">
            <a:extLst>
              <a:ext uri="{FF2B5EF4-FFF2-40B4-BE49-F238E27FC236}">
                <a16:creationId xmlns:a16="http://schemas.microsoft.com/office/drawing/2014/main" id="{8988456D-F724-4EA3-80AB-5C27FB09116C}"/>
              </a:ext>
            </a:extLst>
          </p:cNvPr>
          <p:cNvCxnSpPr>
            <a:cxnSpLocks/>
          </p:cNvCxnSpPr>
          <p:nvPr/>
        </p:nvCxnSpPr>
        <p:spPr>
          <a:xfrm>
            <a:off x="584571" y="2910340"/>
            <a:ext cx="11022858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</p:cxn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AFBA1556-C13B-AB49-9F14-4B9114F34D82}"/>
              </a:ext>
            </a:extLst>
          </p:cNvPr>
          <p:cNvSpPr/>
          <p:nvPr/>
        </p:nvSpPr>
        <p:spPr>
          <a:xfrm>
            <a:off x="2543694" y="1850795"/>
            <a:ext cx="1869121" cy="91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>
              <a:defRPr/>
            </a:pP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Фиксация</a:t>
            </a:r>
            <a:r>
              <a:rPr lang="uk-UA" sz="1200" kern="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сведений об </a:t>
            </a:r>
            <a:r>
              <a:rPr lang="uk-UA" sz="1200" kern="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отгрузке</a:t>
            </a:r>
            <a:endParaRPr lang="uk-UA" sz="1200" kern="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38DF9F18-665D-0AEA-7AA1-3A44AE8F72BA}"/>
              </a:ext>
            </a:extLst>
          </p:cNvPr>
          <p:cNvSpPr/>
          <p:nvPr/>
        </p:nvSpPr>
        <p:spPr>
          <a:xfrm>
            <a:off x="2690925" y="4277914"/>
            <a:ext cx="8800563" cy="453016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8100" cap="flat" cmpd="sng" algn="ctr">
            <a:solidFill>
              <a:srgbClr val="F2F2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Передача сведений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8367DF-90CB-B54C-87EA-4B210097738A}"/>
              </a:ext>
            </a:extLst>
          </p:cNvPr>
          <p:cNvCxnSpPr>
            <a:cxnSpLocks/>
          </p:cNvCxnSpPr>
          <p:nvPr/>
        </p:nvCxnSpPr>
        <p:spPr>
          <a:xfrm>
            <a:off x="3478255" y="4004929"/>
            <a:ext cx="1112104" cy="453016"/>
          </a:xfrm>
          <a:prstGeom prst="straightConnector1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ADE6A6-D7F7-E564-1A55-19EFCEC9DE38}"/>
              </a:ext>
            </a:extLst>
          </p:cNvPr>
          <p:cNvGrpSpPr/>
          <p:nvPr/>
        </p:nvGrpSpPr>
        <p:grpSpPr>
          <a:xfrm>
            <a:off x="481707" y="4201940"/>
            <a:ext cx="1797035" cy="662035"/>
            <a:chOff x="516000" y="4427906"/>
            <a:chExt cx="1862262" cy="923068"/>
          </a:xfrm>
        </p:grpSpPr>
        <p:sp>
          <p:nvSpPr>
            <p:cNvPr id="5" name="Скругленный прямоугольник 131">
              <a:extLst>
                <a:ext uri="{FF2B5EF4-FFF2-40B4-BE49-F238E27FC236}">
                  <a16:creationId xmlns:a16="http://schemas.microsoft.com/office/drawing/2014/main" id="{F1387113-5A12-27E5-D406-47776D2845A9}"/>
                </a:ext>
              </a:extLst>
            </p:cNvPr>
            <p:cNvSpPr/>
            <p:nvPr/>
          </p:nvSpPr>
          <p:spPr>
            <a:xfrm>
              <a:off x="516000" y="4427906"/>
              <a:ext cx="1862262" cy="923068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220892E-EAAE-E1FE-EB7C-F9D2C141D72B}"/>
                </a:ext>
              </a:extLst>
            </p:cNvPr>
            <p:cNvSpPr txBox="1"/>
            <p:nvPr/>
          </p:nvSpPr>
          <p:spPr>
            <a:xfrm>
              <a:off x="1165792" y="4669748"/>
              <a:ext cx="1108796" cy="394698"/>
            </a:xfrm>
            <a:prstGeom prst="rect">
              <a:avLst/>
            </a:prstGeom>
          </p:spPr>
          <p:txBody>
            <a:bodyPr vert="horz" wrap="square" lIns="0" tIns="11430" rIns="0" bIns="0" rtlCol="0" anchor="t">
              <a:spAutoFit/>
            </a:bodyPr>
            <a:lstStyle/>
            <a:p>
              <a:pPr lvl="0" algn="ctr" defTabSz="1193566" hangingPunct="0">
                <a:defRPr/>
              </a:pPr>
              <a:r>
                <a:rPr lang="ru-RU" sz="2400" b="1" dirty="0">
                  <a:solidFill>
                    <a:srgbClr val="212121">
                      <a:lumOff val="21764"/>
                    </a:srgb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ОЭДО</a:t>
              </a:r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7BA7479-07FA-554F-927E-79F80FD80330}"/>
              </a:ext>
            </a:extLst>
          </p:cNvPr>
          <p:cNvSpPr/>
          <p:nvPr/>
        </p:nvSpPr>
        <p:spPr>
          <a:xfrm>
            <a:off x="3257277" y="1670324"/>
            <a:ext cx="371748" cy="236224"/>
          </a:xfrm>
          <a:prstGeom prst="ellipse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1.1</a:t>
            </a:r>
            <a:endParaRPr lang="en-RU" sz="1000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65">
            <a:extLst>
              <a:ext uri="{FF2B5EF4-FFF2-40B4-BE49-F238E27FC236}">
                <a16:creationId xmlns:a16="http://schemas.microsoft.com/office/drawing/2014/main" id="{90C46F5B-3BD1-1D08-5BD0-0F556D0E8462}"/>
              </a:ext>
            </a:extLst>
          </p:cNvPr>
          <p:cNvSpPr/>
          <p:nvPr/>
        </p:nvSpPr>
        <p:spPr>
          <a:xfrm>
            <a:off x="4590359" y="4461149"/>
            <a:ext cx="371748" cy="236224"/>
          </a:xfrm>
          <a:prstGeom prst="ellipse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en-RU" sz="1000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Arrow Connector 77">
            <a:extLst>
              <a:ext uri="{FF2B5EF4-FFF2-40B4-BE49-F238E27FC236}">
                <a16:creationId xmlns:a16="http://schemas.microsoft.com/office/drawing/2014/main" id="{2C3C084D-4020-A4EB-7DAE-92626B915194}"/>
              </a:ext>
            </a:extLst>
          </p:cNvPr>
          <p:cNvCxnSpPr>
            <a:cxnSpLocks/>
          </p:cNvCxnSpPr>
          <p:nvPr/>
        </p:nvCxnSpPr>
        <p:spPr>
          <a:xfrm flipV="1">
            <a:off x="3429368" y="2739847"/>
            <a:ext cx="1" cy="379455"/>
          </a:xfrm>
          <a:prstGeom prst="straightConnector1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7">
            <a:extLst>
              <a:ext uri="{FF2B5EF4-FFF2-40B4-BE49-F238E27FC236}">
                <a16:creationId xmlns:a16="http://schemas.microsoft.com/office/drawing/2014/main" id="{4C69042F-7B44-63B7-0B4E-25D3817FF276}"/>
              </a:ext>
            </a:extLst>
          </p:cNvPr>
          <p:cNvCxnSpPr>
            <a:cxnSpLocks/>
          </p:cNvCxnSpPr>
          <p:nvPr/>
        </p:nvCxnSpPr>
        <p:spPr>
          <a:xfrm flipV="1">
            <a:off x="6172568" y="2777947"/>
            <a:ext cx="1" cy="379455"/>
          </a:xfrm>
          <a:prstGeom prst="straightConnector1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2">
            <a:extLst>
              <a:ext uri="{FF2B5EF4-FFF2-40B4-BE49-F238E27FC236}">
                <a16:creationId xmlns:a16="http://schemas.microsoft.com/office/drawing/2014/main" id="{8B31C45C-713A-3BD9-4BF7-A3B0F1829688}"/>
              </a:ext>
            </a:extLst>
          </p:cNvPr>
          <p:cNvCxnSpPr>
            <a:cxnSpLocks/>
          </p:cNvCxnSpPr>
          <p:nvPr/>
        </p:nvCxnSpPr>
        <p:spPr>
          <a:xfrm flipH="1">
            <a:off x="6170700" y="3929204"/>
            <a:ext cx="1" cy="1190895"/>
          </a:xfrm>
          <a:prstGeom prst="straightConnector1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65">
            <a:extLst>
              <a:ext uri="{FF2B5EF4-FFF2-40B4-BE49-F238E27FC236}">
                <a16:creationId xmlns:a16="http://schemas.microsoft.com/office/drawing/2014/main" id="{D58DB3A8-5DC9-82AA-7AD4-B29F745ADC75}"/>
              </a:ext>
            </a:extLst>
          </p:cNvPr>
          <p:cNvSpPr/>
          <p:nvPr/>
        </p:nvSpPr>
        <p:spPr>
          <a:xfrm>
            <a:off x="5444192" y="4829121"/>
            <a:ext cx="371748" cy="236224"/>
          </a:xfrm>
          <a:prstGeom prst="ellipse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2.2</a:t>
            </a:r>
            <a:endParaRPr lang="en-RU" sz="1000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Elbow Connector 39">
            <a:extLst>
              <a:ext uri="{FF2B5EF4-FFF2-40B4-BE49-F238E27FC236}">
                <a16:creationId xmlns:a16="http://schemas.microsoft.com/office/drawing/2014/main" id="{8F290499-55FB-9C26-8DB9-A7654B602881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7432479" y="3999251"/>
            <a:ext cx="3222629" cy="1568999"/>
          </a:xfrm>
          <a:prstGeom prst="bentConnector3">
            <a:avLst>
              <a:gd name="adj1" fmla="val 100237"/>
            </a:avLst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69">
            <a:extLst>
              <a:ext uri="{FF2B5EF4-FFF2-40B4-BE49-F238E27FC236}">
                <a16:creationId xmlns:a16="http://schemas.microsoft.com/office/drawing/2014/main" id="{8D4E7F45-F9F3-D9CD-453A-10D50C400BB2}"/>
              </a:ext>
            </a:extLst>
          </p:cNvPr>
          <p:cNvCxnSpPr>
            <a:cxnSpLocks/>
            <a:endCxn id="105" idx="0"/>
          </p:cNvCxnSpPr>
          <p:nvPr/>
        </p:nvCxnSpPr>
        <p:spPr>
          <a:xfrm>
            <a:off x="7287971" y="2238632"/>
            <a:ext cx="1326428" cy="860619"/>
          </a:xfrm>
          <a:prstGeom prst="bentConnector2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65">
            <a:extLst>
              <a:ext uri="{FF2B5EF4-FFF2-40B4-BE49-F238E27FC236}">
                <a16:creationId xmlns:a16="http://schemas.microsoft.com/office/drawing/2014/main" id="{33C5304C-A837-4D1F-4F37-7579F9448443}"/>
              </a:ext>
            </a:extLst>
          </p:cNvPr>
          <p:cNvSpPr/>
          <p:nvPr/>
        </p:nvSpPr>
        <p:spPr>
          <a:xfrm>
            <a:off x="5472767" y="1647771"/>
            <a:ext cx="371748" cy="236224"/>
          </a:xfrm>
          <a:prstGeom prst="ellipse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2.1</a:t>
            </a:r>
            <a:endParaRPr lang="en-RU" sz="1000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76">
            <a:extLst>
              <a:ext uri="{FF2B5EF4-FFF2-40B4-BE49-F238E27FC236}">
                <a16:creationId xmlns:a16="http://schemas.microsoft.com/office/drawing/2014/main" id="{508A1D44-2A86-D9AD-0D96-9A43D87E02BC}"/>
              </a:ext>
            </a:extLst>
          </p:cNvPr>
          <p:cNvSpPr/>
          <p:nvPr/>
        </p:nvSpPr>
        <p:spPr>
          <a:xfrm>
            <a:off x="7921397" y="3068349"/>
            <a:ext cx="274019" cy="179993"/>
          </a:xfrm>
          <a:prstGeom prst="ellipse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3.1</a:t>
            </a:r>
            <a:endParaRPr lang="en-RU" sz="1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Arrow Connector 62">
            <a:extLst>
              <a:ext uri="{FF2B5EF4-FFF2-40B4-BE49-F238E27FC236}">
                <a16:creationId xmlns:a16="http://schemas.microsoft.com/office/drawing/2014/main" id="{AD09414B-E6BA-72B9-E517-920ECD075B45}"/>
              </a:ext>
            </a:extLst>
          </p:cNvPr>
          <p:cNvCxnSpPr>
            <a:cxnSpLocks/>
          </p:cNvCxnSpPr>
          <p:nvPr/>
        </p:nvCxnSpPr>
        <p:spPr>
          <a:xfrm flipV="1">
            <a:off x="4978964" y="4008488"/>
            <a:ext cx="1042337" cy="449457"/>
          </a:xfrm>
          <a:prstGeom prst="straightConnector1">
            <a:avLst/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id="{F582D516-2F30-9A9A-19EC-8C107AD7C27E}"/>
              </a:ext>
            </a:extLst>
          </p:cNvPr>
          <p:cNvSpPr/>
          <p:nvPr/>
        </p:nvSpPr>
        <p:spPr>
          <a:xfrm>
            <a:off x="9761909" y="3099251"/>
            <a:ext cx="1869121" cy="900000"/>
          </a:xfrm>
          <a:prstGeom prst="roundRect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0" rtlCol="0" anchor="ctr"/>
          <a:lstStyle/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Квитанции о регистрации сведений</a:t>
            </a:r>
          </a:p>
        </p:txBody>
      </p:sp>
      <p:pic>
        <p:nvPicPr>
          <p:cNvPr id="11" name="Picture 74">
            <a:extLst>
              <a:ext uri="{FF2B5EF4-FFF2-40B4-BE49-F238E27FC236}">
                <a16:creationId xmlns:a16="http://schemas.microsoft.com/office/drawing/2014/main" id="{F0AEA339-BD5D-6875-3D4D-D8A8231C2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3210" y="3283618"/>
            <a:ext cx="540000" cy="540000"/>
          </a:xfrm>
          <a:prstGeom prst="rect">
            <a:avLst/>
          </a:prstGeom>
        </p:spPr>
      </p:pic>
      <p:sp>
        <p:nvSpPr>
          <p:cNvPr id="21" name="Oval 76">
            <a:extLst>
              <a:ext uri="{FF2B5EF4-FFF2-40B4-BE49-F238E27FC236}">
                <a16:creationId xmlns:a16="http://schemas.microsoft.com/office/drawing/2014/main" id="{F5993BB3-7F32-7ACF-A0AA-00393935B7E2}"/>
              </a:ext>
            </a:extLst>
          </p:cNvPr>
          <p:cNvSpPr/>
          <p:nvPr/>
        </p:nvSpPr>
        <p:spPr>
          <a:xfrm>
            <a:off x="9874306" y="3085134"/>
            <a:ext cx="308080" cy="176256"/>
          </a:xfrm>
          <a:prstGeom prst="ellipse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3.2</a:t>
            </a:r>
            <a:endParaRPr lang="en-RU" sz="1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1D4373-F948-48F1-9C5D-23021228E89D}"/>
              </a:ext>
            </a:extLst>
          </p:cNvPr>
          <p:cNvSpPr txBox="1"/>
          <p:nvPr/>
        </p:nvSpPr>
        <p:spPr>
          <a:xfrm>
            <a:off x="266700" y="6461240"/>
            <a:ext cx="117517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КИ –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коды идентификации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195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0AF2857D-BCD8-724C-9FF9-0CBCDC09777B}"/>
              </a:ext>
            </a:extLst>
          </p:cNvPr>
          <p:cNvSpPr/>
          <p:nvPr/>
        </p:nvSpPr>
        <p:spPr>
          <a:xfrm>
            <a:off x="516000" y="5671853"/>
            <a:ext cx="11160000" cy="90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</a:p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в ЕГАИС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IS 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объемно-артикульном виде: приемка, отгрузка, списание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205889"/>
            <a:ext cx="11160000" cy="689526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действия оптовой компании в рамках эксперимента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47798E-FF68-BF4E-9729-C0B4B3FA06B3}"/>
              </a:ext>
            </a:extLst>
          </p:cNvPr>
          <p:cNvCxnSpPr>
            <a:cxnSpLocks/>
          </p:cNvCxnSpPr>
          <p:nvPr/>
        </p:nvCxnSpPr>
        <p:spPr>
          <a:xfrm>
            <a:off x="521468" y="2819806"/>
            <a:ext cx="11160000" cy="0"/>
          </a:xfrm>
          <a:prstGeom prst="straightConnector1">
            <a:avLst/>
          </a:prstGeom>
          <a:ln w="3175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3896F3-F90D-3546-8B8E-95843C5D493E}"/>
              </a:ext>
            </a:extLst>
          </p:cNvPr>
          <p:cNvSpPr txBox="1"/>
          <p:nvPr/>
        </p:nvSpPr>
        <p:spPr>
          <a:xfrm>
            <a:off x="8053466" y="3193133"/>
            <a:ext cx="3083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Отгрузка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маркированного пива и слабоалкогольных напитков с указанием в УПД кодов идентификации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47C99-0B0C-5F4B-9336-39FB156670AC}"/>
              </a:ext>
            </a:extLst>
          </p:cNvPr>
          <p:cNvSpPr txBox="1"/>
          <p:nvPr/>
        </p:nvSpPr>
        <p:spPr>
          <a:xfrm>
            <a:off x="361056" y="3177563"/>
            <a:ext cx="26081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участника оборота в Честном Знаке (ГИС МТ)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качестве участника эксперимента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010FC6E-FE3C-FA49-9F1D-53C58BFA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06" y="5798687"/>
            <a:ext cx="700504" cy="646332"/>
          </a:xfrm>
          <a:prstGeom prst="rect">
            <a:avLst/>
          </a:prstGeom>
        </p:spPr>
      </p:pic>
      <p:sp>
        <p:nvSpPr>
          <p:cNvPr id="17" name="Oval 38">
            <a:extLst>
              <a:ext uri="{FF2B5EF4-FFF2-40B4-BE49-F238E27FC236}">
                <a16:creationId xmlns:a16="http://schemas.microsoft.com/office/drawing/2014/main" id="{2D572155-4D1C-4760-9752-118C904EEC83}"/>
              </a:ext>
            </a:extLst>
          </p:cNvPr>
          <p:cNvSpPr/>
          <p:nvPr/>
        </p:nvSpPr>
        <p:spPr>
          <a:xfrm>
            <a:off x="1498374" y="263818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val 38">
            <a:extLst>
              <a:ext uri="{FF2B5EF4-FFF2-40B4-BE49-F238E27FC236}">
                <a16:creationId xmlns:a16="http://schemas.microsoft.com/office/drawing/2014/main" id="{82441F70-0B69-4C27-89B8-EEE1ED5C86A5}"/>
              </a:ext>
            </a:extLst>
          </p:cNvPr>
          <p:cNvSpPr/>
          <p:nvPr/>
        </p:nvSpPr>
        <p:spPr>
          <a:xfrm>
            <a:off x="5419211" y="2640195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38">
            <a:extLst>
              <a:ext uri="{FF2B5EF4-FFF2-40B4-BE49-F238E27FC236}">
                <a16:creationId xmlns:a16="http://schemas.microsoft.com/office/drawing/2014/main" id="{ADCCF8B0-45B6-4AC6-B281-D435D72E2C4D}"/>
              </a:ext>
            </a:extLst>
          </p:cNvPr>
          <p:cNvSpPr/>
          <p:nvPr/>
        </p:nvSpPr>
        <p:spPr>
          <a:xfrm>
            <a:off x="9308992" y="2653121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F9A4AD-8811-4CA3-9F1C-6FAD790DE2AE}"/>
              </a:ext>
            </a:extLst>
          </p:cNvPr>
          <p:cNvSpPr txBox="1"/>
          <p:nvPr/>
        </p:nvSpPr>
        <p:spPr>
          <a:xfrm>
            <a:off x="3883631" y="3177946"/>
            <a:ext cx="3503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маркированных пива и слабоалкогольных напитков по УПД (с кодами идентификации). Передача УПД с титулом Покупателя в ГИС МТ не позднее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следующего	рабочего дня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даты приемки</a:t>
            </a:r>
          </a:p>
        </p:txBody>
      </p:sp>
      <p:pic>
        <p:nvPicPr>
          <p:cNvPr id="23" name="Graphic 7">
            <a:extLst>
              <a:ext uri="{FF2B5EF4-FFF2-40B4-BE49-F238E27FC236}">
                <a16:creationId xmlns:a16="http://schemas.microsoft.com/office/drawing/2014/main" id="{55A9627D-BEC2-4B68-B10C-3B36EA34F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4821" y="1613601"/>
            <a:ext cx="715392" cy="828000"/>
          </a:xfrm>
          <a:prstGeom prst="rect">
            <a:avLst/>
          </a:prstGeom>
        </p:spPr>
      </p:pic>
      <p:pic>
        <p:nvPicPr>
          <p:cNvPr id="31" name="Picture 37">
            <a:extLst>
              <a:ext uri="{FF2B5EF4-FFF2-40B4-BE49-F238E27FC236}">
                <a16:creationId xmlns:a16="http://schemas.microsoft.com/office/drawing/2014/main" id="{7BA02E24-D0F5-4C7C-8B97-C1FC775252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3203" y="2148407"/>
            <a:ext cx="286511" cy="286511"/>
          </a:xfrm>
          <a:prstGeom prst="rect">
            <a:avLst/>
          </a:prstGeom>
        </p:spPr>
      </p:pic>
      <p:pic>
        <p:nvPicPr>
          <p:cNvPr id="33" name="Picture 114">
            <a:extLst>
              <a:ext uri="{FF2B5EF4-FFF2-40B4-BE49-F238E27FC236}">
                <a16:creationId xmlns:a16="http://schemas.microsoft.com/office/drawing/2014/main" id="{82362119-B3ED-43E4-8A1E-171B48AF3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410" y="1641893"/>
            <a:ext cx="1032222" cy="900930"/>
          </a:xfrm>
          <a:prstGeom prst="rect">
            <a:avLst/>
          </a:prstGeom>
        </p:spPr>
      </p:pic>
      <p:pic>
        <p:nvPicPr>
          <p:cNvPr id="34" name="Picture 68">
            <a:extLst>
              <a:ext uri="{FF2B5EF4-FFF2-40B4-BE49-F238E27FC236}">
                <a16:creationId xmlns:a16="http://schemas.microsoft.com/office/drawing/2014/main" id="{7142DFC1-10B4-446F-9F58-3298E02C9F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159" y="158432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60">
            <a:extLst>
              <a:ext uri="{FF2B5EF4-FFF2-40B4-BE49-F238E27FC236}">
                <a16:creationId xmlns:a16="http://schemas.microsoft.com/office/drawing/2014/main" id="{0414953F-FCA9-A342-5404-E744F6255FB6}"/>
              </a:ext>
            </a:extLst>
          </p:cNvPr>
          <p:cNvCxnSpPr>
            <a:cxnSpLocks/>
          </p:cNvCxnSpPr>
          <p:nvPr/>
        </p:nvCxnSpPr>
        <p:spPr>
          <a:xfrm>
            <a:off x="1206704" y="4559727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60">
            <a:extLst>
              <a:ext uri="{FF2B5EF4-FFF2-40B4-BE49-F238E27FC236}">
                <a16:creationId xmlns:a16="http://schemas.microsoft.com/office/drawing/2014/main" id="{9D6187AE-1C43-5C94-ABB5-095461118235}"/>
              </a:ext>
            </a:extLst>
          </p:cNvPr>
          <p:cNvCxnSpPr>
            <a:cxnSpLocks/>
          </p:cNvCxnSpPr>
          <p:nvPr/>
        </p:nvCxnSpPr>
        <p:spPr>
          <a:xfrm>
            <a:off x="7214117" y="457253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0">
            <a:extLst>
              <a:ext uri="{FF2B5EF4-FFF2-40B4-BE49-F238E27FC236}">
                <a16:creationId xmlns:a16="http://schemas.microsoft.com/office/drawing/2014/main" id="{31C24A1C-30D7-4737-B7CA-2D1A69C3B4B8}"/>
              </a:ext>
            </a:extLst>
          </p:cNvPr>
          <p:cNvCxnSpPr>
            <a:cxnSpLocks/>
          </p:cNvCxnSpPr>
          <p:nvPr/>
        </p:nvCxnSpPr>
        <p:spPr>
          <a:xfrm>
            <a:off x="3188385" y="455886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>
            <a:extLst>
              <a:ext uri="{FF2B5EF4-FFF2-40B4-BE49-F238E27FC236}">
                <a16:creationId xmlns:a16="http://schemas.microsoft.com/office/drawing/2014/main" id="{0BBD2D10-7577-C3A7-AA6B-CC4D6998E875}"/>
              </a:ext>
            </a:extLst>
          </p:cNvPr>
          <p:cNvCxnSpPr>
            <a:cxnSpLocks/>
          </p:cNvCxnSpPr>
          <p:nvPr/>
        </p:nvCxnSpPr>
        <p:spPr>
          <a:xfrm>
            <a:off x="1206704" y="3215282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60">
            <a:extLst>
              <a:ext uri="{FF2B5EF4-FFF2-40B4-BE49-F238E27FC236}">
                <a16:creationId xmlns:a16="http://schemas.microsoft.com/office/drawing/2014/main" id="{6DE75DCA-6BDF-5738-B2E3-042B5040A769}"/>
              </a:ext>
            </a:extLst>
          </p:cNvPr>
          <p:cNvCxnSpPr>
            <a:cxnSpLocks/>
          </p:cNvCxnSpPr>
          <p:nvPr/>
        </p:nvCxnSpPr>
        <p:spPr>
          <a:xfrm>
            <a:off x="3188385" y="322536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60">
            <a:extLst>
              <a:ext uri="{FF2B5EF4-FFF2-40B4-BE49-F238E27FC236}">
                <a16:creationId xmlns:a16="http://schemas.microsoft.com/office/drawing/2014/main" id="{962B9A04-E5EB-50B8-FF28-C4420F99769F}"/>
              </a:ext>
            </a:extLst>
          </p:cNvPr>
          <p:cNvCxnSpPr>
            <a:cxnSpLocks/>
          </p:cNvCxnSpPr>
          <p:nvPr/>
        </p:nvCxnSpPr>
        <p:spPr>
          <a:xfrm>
            <a:off x="5201251" y="3234889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60">
            <a:extLst>
              <a:ext uri="{FF2B5EF4-FFF2-40B4-BE49-F238E27FC236}">
                <a16:creationId xmlns:a16="http://schemas.microsoft.com/office/drawing/2014/main" id="{E61B48FA-305A-6915-040C-C27CAE48A34C}"/>
              </a:ext>
            </a:extLst>
          </p:cNvPr>
          <p:cNvCxnSpPr>
            <a:cxnSpLocks/>
          </p:cNvCxnSpPr>
          <p:nvPr/>
        </p:nvCxnSpPr>
        <p:spPr>
          <a:xfrm>
            <a:off x="7214117" y="324918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60">
            <a:extLst>
              <a:ext uri="{FF2B5EF4-FFF2-40B4-BE49-F238E27FC236}">
                <a16:creationId xmlns:a16="http://schemas.microsoft.com/office/drawing/2014/main" id="{61E5566F-4914-C196-FDBD-C6EF0768AE68}"/>
              </a:ext>
            </a:extLst>
          </p:cNvPr>
          <p:cNvCxnSpPr>
            <a:cxnSpLocks/>
          </p:cNvCxnSpPr>
          <p:nvPr/>
        </p:nvCxnSpPr>
        <p:spPr>
          <a:xfrm>
            <a:off x="9255098" y="327175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0">
            <a:extLst>
              <a:ext uri="{FF2B5EF4-FFF2-40B4-BE49-F238E27FC236}">
                <a16:creationId xmlns:a16="http://schemas.microsoft.com/office/drawing/2014/main" id="{5138631C-9A3D-25D9-6D4B-6B407B6C72FF}"/>
              </a:ext>
            </a:extLst>
          </p:cNvPr>
          <p:cNvCxnSpPr>
            <a:cxnSpLocks/>
          </p:cNvCxnSpPr>
          <p:nvPr/>
        </p:nvCxnSpPr>
        <p:spPr>
          <a:xfrm>
            <a:off x="11279352" y="328561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>
            <a:extLst>
              <a:ext uri="{FF2B5EF4-FFF2-40B4-BE49-F238E27FC236}">
                <a16:creationId xmlns:a16="http://schemas.microsoft.com/office/drawing/2014/main" id="{E026377F-F001-8B4C-D762-ECC896308918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206704" y="1880919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>
            <a:extLst>
              <a:ext uri="{FF2B5EF4-FFF2-40B4-BE49-F238E27FC236}">
                <a16:creationId xmlns:a16="http://schemas.microsoft.com/office/drawing/2014/main" id="{446B2F0E-0D8B-5809-98BD-C7B4FF2172CB}"/>
              </a:ext>
            </a:extLst>
          </p:cNvPr>
          <p:cNvCxnSpPr>
            <a:cxnSpLocks/>
          </p:cNvCxnSpPr>
          <p:nvPr/>
        </p:nvCxnSpPr>
        <p:spPr>
          <a:xfrm>
            <a:off x="3188385" y="1904686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>
            <a:extLst>
              <a:ext uri="{FF2B5EF4-FFF2-40B4-BE49-F238E27FC236}">
                <a16:creationId xmlns:a16="http://schemas.microsoft.com/office/drawing/2014/main" id="{6A979D70-D869-18E3-E5B5-2B7D9E3988DD}"/>
              </a:ext>
            </a:extLst>
          </p:cNvPr>
          <p:cNvCxnSpPr>
            <a:cxnSpLocks/>
          </p:cNvCxnSpPr>
          <p:nvPr/>
        </p:nvCxnSpPr>
        <p:spPr>
          <a:xfrm>
            <a:off x="5201251" y="1904686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>
            <a:extLst>
              <a:ext uri="{FF2B5EF4-FFF2-40B4-BE49-F238E27FC236}">
                <a16:creationId xmlns:a16="http://schemas.microsoft.com/office/drawing/2014/main" id="{B13D2CE7-535C-7AC0-E930-5232418972AC}"/>
              </a:ext>
            </a:extLst>
          </p:cNvPr>
          <p:cNvCxnSpPr>
            <a:cxnSpLocks/>
          </p:cNvCxnSpPr>
          <p:nvPr/>
        </p:nvCxnSpPr>
        <p:spPr>
          <a:xfrm>
            <a:off x="7214117" y="1917493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60">
            <a:extLst>
              <a:ext uri="{FF2B5EF4-FFF2-40B4-BE49-F238E27FC236}">
                <a16:creationId xmlns:a16="http://schemas.microsoft.com/office/drawing/2014/main" id="{B081BE43-11A5-CCB0-379E-C43A1D83E646}"/>
              </a:ext>
            </a:extLst>
          </p:cNvPr>
          <p:cNvCxnSpPr>
            <a:cxnSpLocks/>
          </p:cNvCxnSpPr>
          <p:nvPr/>
        </p:nvCxnSpPr>
        <p:spPr>
          <a:xfrm>
            <a:off x="9268565" y="1904686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0">
            <a:extLst>
              <a:ext uri="{FF2B5EF4-FFF2-40B4-BE49-F238E27FC236}">
                <a16:creationId xmlns:a16="http://schemas.microsoft.com/office/drawing/2014/main" id="{0E4B05CF-6455-17C9-21FD-B99A050F296B}"/>
              </a:ext>
            </a:extLst>
          </p:cNvPr>
          <p:cNvCxnSpPr>
            <a:cxnSpLocks/>
          </p:cNvCxnSpPr>
          <p:nvPr/>
        </p:nvCxnSpPr>
        <p:spPr>
          <a:xfrm>
            <a:off x="11279353" y="1914353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0E0E0CD7-44EF-BFB9-2DAC-F8B15B9FBAAA}"/>
              </a:ext>
            </a:extLst>
          </p:cNvPr>
          <p:cNvSpPr/>
          <p:nvPr/>
        </p:nvSpPr>
        <p:spPr>
          <a:xfrm>
            <a:off x="516000" y="74437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Пошаговая блок-схема работы для </a:t>
            </a:r>
            <a:r>
              <a:rPr lang="ru-RU" sz="2200" b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оптовой организации</a:t>
            </a:r>
            <a:endParaRPr lang="ru-PT" sz="2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74">
            <a:extLst>
              <a:ext uri="{FF2B5EF4-FFF2-40B4-BE49-F238E27FC236}">
                <a16:creationId xmlns:a16="http://schemas.microsoft.com/office/drawing/2014/main" id="{4A915175-977B-DCF6-A1CD-58AD28B4FD9B}"/>
              </a:ext>
            </a:extLst>
          </p:cNvPr>
          <p:cNvSpPr/>
          <p:nvPr/>
        </p:nvSpPr>
        <p:spPr>
          <a:xfrm>
            <a:off x="453004" y="115595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маркировки</a:t>
            </a:r>
            <a:endParaRPr lang="en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74">
            <a:extLst>
              <a:ext uri="{FF2B5EF4-FFF2-40B4-BE49-F238E27FC236}">
                <a16:creationId xmlns:a16="http://schemas.microsoft.com/office/drawing/2014/main" id="{CBDD30F9-B4B4-34A5-A92C-33A5B4D12820}"/>
              </a:ext>
            </a:extLst>
          </p:cNvPr>
          <p:cNvSpPr/>
          <p:nvPr/>
        </p:nvSpPr>
        <p:spPr>
          <a:xfrm>
            <a:off x="2463792" y="115595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5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эксперименте  </a:t>
            </a:r>
            <a:endParaRPr lang="en-RU" sz="115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id="{B951E356-9E30-B085-AC4D-98F767722A56}"/>
              </a:ext>
            </a:extLst>
          </p:cNvPr>
          <p:cNvSpPr/>
          <p:nvPr/>
        </p:nvSpPr>
        <p:spPr>
          <a:xfrm>
            <a:off x="2463792" y="2490554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заявку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типовой форме 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id="{54E443F0-69EA-FCF9-6237-19DC9DF84506}"/>
              </a:ext>
            </a:extLst>
          </p:cNvPr>
          <p:cNvSpPr/>
          <p:nvPr/>
        </p:nvSpPr>
        <p:spPr>
          <a:xfrm>
            <a:off x="2184289" y="2168812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val 50">
            <a:extLst>
              <a:ext uri="{FF2B5EF4-FFF2-40B4-BE49-F238E27FC236}">
                <a16:creationId xmlns:a16="http://schemas.microsoft.com/office/drawing/2014/main" id="{16793FAA-EDD6-4E22-FF05-B6F8C2A1387A}"/>
              </a:ext>
            </a:extLst>
          </p:cNvPr>
          <p:cNvSpPr/>
          <p:nvPr/>
        </p:nvSpPr>
        <p:spPr>
          <a:xfrm>
            <a:off x="2184289" y="868065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50">
            <a:extLst>
              <a:ext uri="{FF2B5EF4-FFF2-40B4-BE49-F238E27FC236}">
                <a16:creationId xmlns:a16="http://schemas.microsoft.com/office/drawing/2014/main" id="{87D65573-54F5-1A06-4001-949357DFD459}"/>
              </a:ext>
            </a:extLst>
          </p:cNvPr>
          <p:cNvSpPr/>
          <p:nvPr/>
        </p:nvSpPr>
        <p:spPr>
          <a:xfrm>
            <a:off x="173501" y="857983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C69BE72C-A2F2-AB91-5DC9-3749041D3C5C}"/>
              </a:ext>
            </a:extLst>
          </p:cNvPr>
          <p:cNvSpPr/>
          <p:nvPr/>
        </p:nvSpPr>
        <p:spPr>
          <a:xfrm>
            <a:off x="453004" y="2466787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Получить </a:t>
            </a:r>
          </a:p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УКЭП,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установить драйвера и плагин для браузера 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50">
            <a:extLst>
              <a:ext uri="{FF2B5EF4-FFF2-40B4-BE49-F238E27FC236}">
                <a16:creationId xmlns:a16="http://schemas.microsoft.com/office/drawing/2014/main" id="{C3A49DA3-1FCA-2F25-9C2C-1EBC56C701EF}"/>
              </a:ext>
            </a:extLst>
          </p:cNvPr>
          <p:cNvSpPr/>
          <p:nvPr/>
        </p:nvSpPr>
        <p:spPr>
          <a:xfrm>
            <a:off x="173501" y="2168812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74">
            <a:extLst>
              <a:ext uri="{FF2B5EF4-FFF2-40B4-BE49-F238E27FC236}">
                <a16:creationId xmlns:a16="http://schemas.microsoft.com/office/drawing/2014/main" id="{4ACA146A-60B7-6C59-A775-314466AC326D}"/>
              </a:ext>
            </a:extLst>
          </p:cNvPr>
          <p:cNvSpPr/>
          <p:nvPr/>
        </p:nvSpPr>
        <p:spPr>
          <a:xfrm>
            <a:off x="453004" y="382524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Пройти регистрацию в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lang="en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1BBABF25-D120-F164-FC57-B80BDAA1CE8A}"/>
              </a:ext>
            </a:extLst>
          </p:cNvPr>
          <p:cNvSpPr/>
          <p:nvPr/>
        </p:nvSpPr>
        <p:spPr>
          <a:xfrm>
            <a:off x="173501" y="3527266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ounded Rectangle 74">
            <a:extLst>
              <a:ext uri="{FF2B5EF4-FFF2-40B4-BE49-F238E27FC236}">
                <a16:creationId xmlns:a16="http://schemas.microsoft.com/office/drawing/2014/main" id="{29BC5017-A97B-8212-8B3E-81F067E1B77E}"/>
              </a:ext>
            </a:extLst>
          </p:cNvPr>
          <p:cNvSpPr/>
          <p:nvPr/>
        </p:nvSpPr>
        <p:spPr>
          <a:xfrm>
            <a:off x="453004" y="5145595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Дозаполнить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Профиль в ЛК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подписать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договоры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DC98765A-DAA8-3243-78F1-303BB2D79F23}"/>
              </a:ext>
            </a:extLst>
          </p:cNvPr>
          <p:cNvSpPr/>
          <p:nvPr/>
        </p:nvSpPr>
        <p:spPr>
          <a:xfrm>
            <a:off x="173501" y="4847620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id="{8CD225EE-91C3-6EDF-DB43-7B8D1C7A1401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1960403" y="1594639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74">
            <a:extLst>
              <a:ext uri="{FF2B5EF4-FFF2-40B4-BE49-F238E27FC236}">
                <a16:creationId xmlns:a16="http://schemas.microsoft.com/office/drawing/2014/main" id="{FC025131-55AE-639D-B2C9-0C4DF97090E0}"/>
              </a:ext>
            </a:extLst>
          </p:cNvPr>
          <p:cNvSpPr/>
          <p:nvPr/>
        </p:nvSpPr>
        <p:spPr>
          <a:xfrm>
            <a:off x="2463792" y="382524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Загрузить заявку в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ЛК,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подписать, отправить</a:t>
            </a:r>
            <a:endParaRPr lang="en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0">
            <a:extLst>
              <a:ext uri="{FF2B5EF4-FFF2-40B4-BE49-F238E27FC236}">
                <a16:creationId xmlns:a16="http://schemas.microsoft.com/office/drawing/2014/main" id="{9B89A9E7-5990-12C7-8BF3-AB40E5D0A7A1}"/>
              </a:ext>
            </a:extLst>
          </p:cNvPr>
          <p:cNvSpPr/>
          <p:nvPr/>
        </p:nvSpPr>
        <p:spPr>
          <a:xfrm>
            <a:off x="2184289" y="353734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id="{FAED9E0F-28F6-D26F-9E6D-B71AB5EC6395}"/>
              </a:ext>
            </a:extLst>
          </p:cNvPr>
          <p:cNvSpPr/>
          <p:nvPr/>
        </p:nvSpPr>
        <p:spPr>
          <a:xfrm>
            <a:off x="4476657" y="115595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Подключиться к ЭДО 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74">
            <a:extLst>
              <a:ext uri="{FF2B5EF4-FFF2-40B4-BE49-F238E27FC236}">
                <a16:creationId xmlns:a16="http://schemas.microsoft.com/office/drawing/2014/main" id="{5EA838FD-1225-76DA-E6D0-1238A4A08093}"/>
              </a:ext>
            </a:extLst>
          </p:cNvPr>
          <p:cNvSpPr/>
          <p:nvPr/>
        </p:nvSpPr>
        <p:spPr>
          <a:xfrm>
            <a:off x="4476657" y="2490554"/>
            <a:ext cx="1507399" cy="885979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Заключить договор </a:t>
            </a:r>
          </a:p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ОЭДО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или использовать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Лайт</a:t>
            </a:r>
            <a:endParaRPr lang="en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Oval 50">
            <a:extLst>
              <a:ext uri="{FF2B5EF4-FFF2-40B4-BE49-F238E27FC236}">
                <a16:creationId xmlns:a16="http://schemas.microsoft.com/office/drawing/2014/main" id="{9E74DDB9-7926-1CAB-3AB9-18ED60541E16}"/>
              </a:ext>
            </a:extLst>
          </p:cNvPr>
          <p:cNvSpPr/>
          <p:nvPr/>
        </p:nvSpPr>
        <p:spPr>
          <a:xfrm>
            <a:off x="4118325" y="2216939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Oval 50">
            <a:extLst>
              <a:ext uri="{FF2B5EF4-FFF2-40B4-BE49-F238E27FC236}">
                <a16:creationId xmlns:a16="http://schemas.microsoft.com/office/drawing/2014/main" id="{0A46508E-C7AE-D9EA-0DA5-8622BDAD74A3}"/>
              </a:ext>
            </a:extLst>
          </p:cNvPr>
          <p:cNvSpPr/>
          <p:nvPr/>
        </p:nvSpPr>
        <p:spPr>
          <a:xfrm>
            <a:off x="4197155" y="868065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ounded Rectangle 74">
            <a:extLst>
              <a:ext uri="{FF2B5EF4-FFF2-40B4-BE49-F238E27FC236}">
                <a16:creationId xmlns:a16="http://schemas.microsoft.com/office/drawing/2014/main" id="{DFB44091-34F6-4B9A-5787-78295F3F4959}"/>
              </a:ext>
            </a:extLst>
          </p:cNvPr>
          <p:cNvSpPr/>
          <p:nvPr/>
        </p:nvSpPr>
        <p:spPr>
          <a:xfrm>
            <a:off x="4476657" y="382524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Настроить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роуминг в ЭДО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партнерами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Oval 50">
            <a:extLst>
              <a:ext uri="{FF2B5EF4-FFF2-40B4-BE49-F238E27FC236}">
                <a16:creationId xmlns:a16="http://schemas.microsoft.com/office/drawing/2014/main" id="{8E12756A-BAF4-0189-877E-53F4094BEAAC}"/>
              </a:ext>
            </a:extLst>
          </p:cNvPr>
          <p:cNvSpPr/>
          <p:nvPr/>
        </p:nvSpPr>
        <p:spPr>
          <a:xfrm>
            <a:off x="4197155" y="353734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Straight Arrow Connector 60">
            <a:extLst>
              <a:ext uri="{FF2B5EF4-FFF2-40B4-BE49-F238E27FC236}">
                <a16:creationId xmlns:a16="http://schemas.microsoft.com/office/drawing/2014/main" id="{BFE61B17-954C-3760-3AF1-1ECB2FF05FE8}"/>
              </a:ext>
            </a:extLst>
          </p:cNvPr>
          <p:cNvCxnSpPr>
            <a:cxnSpLocks/>
          </p:cNvCxnSpPr>
          <p:nvPr/>
        </p:nvCxnSpPr>
        <p:spPr>
          <a:xfrm>
            <a:off x="3971191" y="1594639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4">
            <a:extLst>
              <a:ext uri="{FF2B5EF4-FFF2-40B4-BE49-F238E27FC236}">
                <a16:creationId xmlns:a16="http://schemas.microsoft.com/office/drawing/2014/main" id="{F0B5BFA2-DE2D-027C-0F43-F959679666B3}"/>
              </a:ext>
            </a:extLst>
          </p:cNvPr>
          <p:cNvSpPr/>
          <p:nvPr/>
        </p:nvSpPr>
        <p:spPr>
          <a:xfrm>
            <a:off x="6489523" y="1168765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Доработка ПО и настройка оборудования 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74">
            <a:extLst>
              <a:ext uri="{FF2B5EF4-FFF2-40B4-BE49-F238E27FC236}">
                <a16:creationId xmlns:a16="http://schemas.microsoft.com/office/drawing/2014/main" id="{74A84EBC-291E-5CE3-4725-BF70090B4DB2}"/>
              </a:ext>
            </a:extLst>
          </p:cNvPr>
          <p:cNvSpPr/>
          <p:nvPr/>
        </p:nvSpPr>
        <p:spPr>
          <a:xfrm>
            <a:off x="6489523" y="250336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ТУС*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(при необходимости)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Oval 50">
            <a:extLst>
              <a:ext uri="{FF2B5EF4-FFF2-40B4-BE49-F238E27FC236}">
                <a16:creationId xmlns:a16="http://schemas.microsoft.com/office/drawing/2014/main" id="{D96A206B-0ED5-2137-A575-B5D2B7C3E148}"/>
              </a:ext>
            </a:extLst>
          </p:cNvPr>
          <p:cNvSpPr/>
          <p:nvPr/>
        </p:nvSpPr>
        <p:spPr>
          <a:xfrm>
            <a:off x="6210020" y="2181619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F1BD9B3E-8A4F-5393-4F18-F74AB3FA6940}"/>
              </a:ext>
            </a:extLst>
          </p:cNvPr>
          <p:cNvSpPr/>
          <p:nvPr/>
        </p:nvSpPr>
        <p:spPr>
          <a:xfrm>
            <a:off x="6210020" y="880872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ounded Rectangle 74">
            <a:extLst>
              <a:ext uri="{FF2B5EF4-FFF2-40B4-BE49-F238E27FC236}">
                <a16:creationId xmlns:a16="http://schemas.microsoft.com/office/drawing/2014/main" id="{2BE27006-AADD-A625-C5DA-D73DBFB31178}"/>
              </a:ext>
            </a:extLst>
          </p:cNvPr>
          <p:cNvSpPr/>
          <p:nvPr/>
        </p:nvSpPr>
        <p:spPr>
          <a:xfrm>
            <a:off x="6489523" y="383804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Вывод из оборота, 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кроме розничной реализации (при необходимости)</a:t>
            </a:r>
            <a:endParaRPr lang="en-RU" sz="11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99A66734-2B20-BC5C-235A-8CF1EB459BE1}"/>
              </a:ext>
            </a:extLst>
          </p:cNvPr>
          <p:cNvSpPr/>
          <p:nvPr/>
        </p:nvSpPr>
        <p:spPr>
          <a:xfrm>
            <a:off x="6210020" y="3550155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4" name="Straight Arrow Connector 60">
            <a:extLst>
              <a:ext uri="{FF2B5EF4-FFF2-40B4-BE49-F238E27FC236}">
                <a16:creationId xmlns:a16="http://schemas.microsoft.com/office/drawing/2014/main" id="{CAD0D982-4D3E-405A-73D8-0AAEF156B7D0}"/>
              </a:ext>
            </a:extLst>
          </p:cNvPr>
          <p:cNvCxnSpPr>
            <a:cxnSpLocks/>
          </p:cNvCxnSpPr>
          <p:nvPr/>
        </p:nvCxnSpPr>
        <p:spPr>
          <a:xfrm>
            <a:off x="5984056" y="1598573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74">
            <a:extLst>
              <a:ext uri="{FF2B5EF4-FFF2-40B4-BE49-F238E27FC236}">
                <a16:creationId xmlns:a16="http://schemas.microsoft.com/office/drawing/2014/main" id="{9349388B-6163-BA7C-8F20-FFA48B040EE4}"/>
              </a:ext>
            </a:extLst>
          </p:cNvPr>
          <p:cNvSpPr/>
          <p:nvPr/>
        </p:nvSpPr>
        <p:spPr>
          <a:xfrm>
            <a:off x="6489523" y="5164615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Проверить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сканер/ТСД,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использовать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МП ЧЗ Бизнес*** 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Oval 50">
            <a:extLst>
              <a:ext uri="{FF2B5EF4-FFF2-40B4-BE49-F238E27FC236}">
                <a16:creationId xmlns:a16="http://schemas.microsoft.com/office/drawing/2014/main" id="{0763CD3C-6A3F-83B9-C020-F8266F0687E1}"/>
              </a:ext>
            </a:extLst>
          </p:cNvPr>
          <p:cNvSpPr/>
          <p:nvPr/>
        </p:nvSpPr>
        <p:spPr>
          <a:xfrm>
            <a:off x="6244757" y="4861733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4.3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74">
            <a:extLst>
              <a:ext uri="{FF2B5EF4-FFF2-40B4-BE49-F238E27FC236}">
                <a16:creationId xmlns:a16="http://schemas.microsoft.com/office/drawing/2014/main" id="{B1D33262-4D1B-04D7-39B7-C4BE137DF5DA}"/>
              </a:ext>
            </a:extLst>
          </p:cNvPr>
          <p:cNvSpPr/>
          <p:nvPr/>
        </p:nvSpPr>
        <p:spPr>
          <a:xfrm>
            <a:off x="8500311" y="1182865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Oval 50">
            <a:extLst>
              <a:ext uri="{FF2B5EF4-FFF2-40B4-BE49-F238E27FC236}">
                <a16:creationId xmlns:a16="http://schemas.microsoft.com/office/drawing/2014/main" id="{F5812779-484A-531A-470D-A47AC298E13C}"/>
              </a:ext>
            </a:extLst>
          </p:cNvPr>
          <p:cNvSpPr/>
          <p:nvPr/>
        </p:nvSpPr>
        <p:spPr>
          <a:xfrm>
            <a:off x="8220808" y="894972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ounded Rectangle 74">
            <a:extLst>
              <a:ext uri="{FF2B5EF4-FFF2-40B4-BE49-F238E27FC236}">
                <a16:creationId xmlns:a16="http://schemas.microsoft.com/office/drawing/2014/main" id="{1123F5B6-46A0-53C8-4B04-530391120A19}"/>
              </a:ext>
            </a:extLst>
          </p:cNvPr>
          <p:cNvSpPr/>
          <p:nvPr/>
        </p:nvSpPr>
        <p:spPr>
          <a:xfrm>
            <a:off x="8514865" y="2503360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приемке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отгрузке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Oval 50">
            <a:extLst>
              <a:ext uri="{FF2B5EF4-FFF2-40B4-BE49-F238E27FC236}">
                <a16:creationId xmlns:a16="http://schemas.microsoft.com/office/drawing/2014/main" id="{624C901D-1AF1-7B25-0CFD-2176C9908E56}"/>
              </a:ext>
            </a:extLst>
          </p:cNvPr>
          <p:cNvSpPr/>
          <p:nvPr/>
        </p:nvSpPr>
        <p:spPr>
          <a:xfrm>
            <a:off x="8220808" y="2181619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Straight Arrow Connector 60">
            <a:extLst>
              <a:ext uri="{FF2B5EF4-FFF2-40B4-BE49-F238E27FC236}">
                <a16:creationId xmlns:a16="http://schemas.microsoft.com/office/drawing/2014/main" id="{7555D4CF-A782-DB67-75F0-260DB5214B7F}"/>
              </a:ext>
            </a:extLst>
          </p:cNvPr>
          <p:cNvCxnSpPr>
            <a:cxnSpLocks/>
          </p:cNvCxnSpPr>
          <p:nvPr/>
        </p:nvCxnSpPr>
        <p:spPr>
          <a:xfrm>
            <a:off x="7996922" y="1594639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4">
            <a:extLst>
              <a:ext uri="{FF2B5EF4-FFF2-40B4-BE49-F238E27FC236}">
                <a16:creationId xmlns:a16="http://schemas.microsoft.com/office/drawing/2014/main" id="{618C0EDC-4E46-A0A5-0764-6877DABF694C}"/>
              </a:ext>
            </a:extLst>
          </p:cNvPr>
          <p:cNvSpPr/>
          <p:nvPr/>
        </p:nvSpPr>
        <p:spPr>
          <a:xfrm>
            <a:off x="10511099" y="1192532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Подавать сведения об обороте в </a:t>
            </a:r>
            <a:r>
              <a:rPr lang="ru-RU" sz="1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ГИСы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  <a:endParaRPr lang="en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val 50">
            <a:extLst>
              <a:ext uri="{FF2B5EF4-FFF2-40B4-BE49-F238E27FC236}">
                <a16:creationId xmlns:a16="http://schemas.microsoft.com/office/drawing/2014/main" id="{078E54C9-74C0-F80E-F239-CF43401D0F91}"/>
              </a:ext>
            </a:extLst>
          </p:cNvPr>
          <p:cNvSpPr/>
          <p:nvPr/>
        </p:nvSpPr>
        <p:spPr>
          <a:xfrm>
            <a:off x="10231596" y="904639"/>
            <a:ext cx="559006" cy="575784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74">
            <a:extLst>
              <a:ext uri="{FF2B5EF4-FFF2-40B4-BE49-F238E27FC236}">
                <a16:creationId xmlns:a16="http://schemas.microsoft.com/office/drawing/2014/main" id="{323CEC04-4C61-77D8-87A0-8E20CDE47813}"/>
              </a:ext>
            </a:extLst>
          </p:cNvPr>
          <p:cNvSpPr/>
          <p:nvPr/>
        </p:nvSpPr>
        <p:spPr>
          <a:xfrm>
            <a:off x="10511099" y="251302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Осуществлять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приемку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отгрузку 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</a:t>
            </a: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подачей сведений в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50">
            <a:extLst>
              <a:ext uri="{FF2B5EF4-FFF2-40B4-BE49-F238E27FC236}">
                <a16:creationId xmlns:a16="http://schemas.microsoft.com/office/drawing/2014/main" id="{8B74A47E-291C-CBAB-3C11-C69694E9B1ED}"/>
              </a:ext>
            </a:extLst>
          </p:cNvPr>
          <p:cNvSpPr/>
          <p:nvPr/>
        </p:nvSpPr>
        <p:spPr>
          <a:xfrm>
            <a:off x="10231596" y="2191286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6.1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Arrow Connector 60">
            <a:extLst>
              <a:ext uri="{FF2B5EF4-FFF2-40B4-BE49-F238E27FC236}">
                <a16:creationId xmlns:a16="http://schemas.microsoft.com/office/drawing/2014/main" id="{DAB359F2-DE70-9D20-F196-A00D445C9EFC}"/>
              </a:ext>
            </a:extLst>
          </p:cNvPr>
          <p:cNvCxnSpPr>
            <a:cxnSpLocks/>
          </p:cNvCxnSpPr>
          <p:nvPr/>
        </p:nvCxnSpPr>
        <p:spPr>
          <a:xfrm>
            <a:off x="10007710" y="1604306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74">
            <a:extLst>
              <a:ext uri="{FF2B5EF4-FFF2-40B4-BE49-F238E27FC236}">
                <a16:creationId xmlns:a16="http://schemas.microsoft.com/office/drawing/2014/main" id="{4FFF6DB7-4B0D-14BB-825C-82AB7C908E07}"/>
              </a:ext>
            </a:extLst>
          </p:cNvPr>
          <p:cNvSpPr/>
          <p:nvPr/>
        </p:nvSpPr>
        <p:spPr>
          <a:xfrm>
            <a:off x="8531581" y="3860676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Провести обучение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сотрудников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50">
            <a:extLst>
              <a:ext uri="{FF2B5EF4-FFF2-40B4-BE49-F238E27FC236}">
                <a16:creationId xmlns:a16="http://schemas.microsoft.com/office/drawing/2014/main" id="{130F6154-A696-1D25-E22D-E60BEB1BCF10}"/>
              </a:ext>
            </a:extLst>
          </p:cNvPr>
          <p:cNvSpPr/>
          <p:nvPr/>
        </p:nvSpPr>
        <p:spPr>
          <a:xfrm>
            <a:off x="8252077" y="3569195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4">
            <a:extLst>
              <a:ext uri="{FF2B5EF4-FFF2-40B4-BE49-F238E27FC236}">
                <a16:creationId xmlns:a16="http://schemas.microsoft.com/office/drawing/2014/main" id="{3D7A032A-CBFA-14F9-B4F5-359C1D8857D4}"/>
              </a:ext>
            </a:extLst>
          </p:cNvPr>
          <p:cNvSpPr/>
          <p:nvPr/>
        </p:nvSpPr>
        <p:spPr>
          <a:xfrm>
            <a:off x="10525653" y="386492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5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Соблюдать текущие требования при подаче сведений в </a:t>
            </a:r>
            <a:r>
              <a:rPr lang="ru-RU" sz="115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ЕГАИС</a:t>
            </a:r>
            <a:endParaRPr lang="en-RU" sz="115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id="{AACB422A-A87A-306B-821B-C029AC89A7C0}"/>
              </a:ext>
            </a:extLst>
          </p:cNvPr>
          <p:cNvSpPr/>
          <p:nvPr/>
        </p:nvSpPr>
        <p:spPr>
          <a:xfrm>
            <a:off x="10246150" y="353734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6.2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74">
            <a:extLst>
              <a:ext uri="{FF2B5EF4-FFF2-40B4-BE49-F238E27FC236}">
                <a16:creationId xmlns:a16="http://schemas.microsoft.com/office/drawing/2014/main" id="{FA6215EF-6CB5-4BB5-A2C7-68152B31B659}"/>
              </a:ext>
            </a:extLst>
          </p:cNvPr>
          <p:cNvSpPr/>
          <p:nvPr/>
        </p:nvSpPr>
        <p:spPr>
          <a:xfrm>
            <a:off x="2444341" y="5160546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Найти себя в перечне зарегистрированных участников на сайте </a:t>
            </a: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Госалкогольинспекции</a:t>
            </a:r>
            <a:endParaRPr lang="en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Oval 50">
            <a:extLst>
              <a:ext uri="{FF2B5EF4-FFF2-40B4-BE49-F238E27FC236}">
                <a16:creationId xmlns:a16="http://schemas.microsoft.com/office/drawing/2014/main" id="{C3123E9F-D5E7-46E1-823A-D1F88501ABF2}"/>
              </a:ext>
            </a:extLst>
          </p:cNvPr>
          <p:cNvSpPr/>
          <p:nvPr/>
        </p:nvSpPr>
        <p:spPr>
          <a:xfrm>
            <a:off x="2203017" y="4786311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2.3</a:t>
            </a:r>
            <a:endParaRPr lang="en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8E0577-A635-4ED3-9C52-BE9FF715FCD5}"/>
              </a:ext>
            </a:extLst>
          </p:cNvPr>
          <p:cNvSpPr txBox="1"/>
          <p:nvPr/>
        </p:nvSpPr>
        <p:spPr>
          <a:xfrm>
            <a:off x="266700" y="6379048"/>
            <a:ext cx="11751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ТУС –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-учетная система                 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 </a:t>
            </a:r>
            <a:r>
              <a:rPr lang="ru-RU" sz="12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ГИСы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Государственные информационные системы (ГИС МТ и ЕГАИС)</a:t>
            </a:r>
          </a:p>
          <a:p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*** МП ЧЗ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Мобильное приложение «Честный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ЗНАК.Бизнес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1967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8">
            <a:extLst>
              <a:ext uri="{FF2B5EF4-FFF2-40B4-BE49-F238E27FC236}">
                <a16:creationId xmlns:a16="http://schemas.microsoft.com/office/drawing/2014/main" id="{F9919435-4E3D-D28C-789A-1089A1DBABF6}"/>
              </a:ext>
            </a:extLst>
          </p:cNvPr>
          <p:cNvSpPr/>
          <p:nvPr/>
        </p:nvSpPr>
        <p:spPr>
          <a:xfrm>
            <a:off x="148157" y="5535421"/>
            <a:ext cx="11895688" cy="1273483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8E28EABE-F6C0-5A4A-972C-7992916D8559}"/>
              </a:ext>
            </a:extLst>
          </p:cNvPr>
          <p:cNvSpPr/>
          <p:nvPr/>
        </p:nvSpPr>
        <p:spPr>
          <a:xfrm>
            <a:off x="516000" y="20107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ИНСТРУМЕНТЫ ДЛЯ РАБОТЫ С УПД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EAAC6-F0C2-E703-545F-9838F082A2CB}"/>
              </a:ext>
            </a:extLst>
          </p:cNvPr>
          <p:cNvSpPr txBox="1"/>
          <p:nvPr/>
        </p:nvSpPr>
        <p:spPr>
          <a:xfrm>
            <a:off x="5003385" y="2398876"/>
            <a:ext cx="116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RU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6F42E"/>
                </a:solidFill>
              </a:rPr>
              <a:t>V</a:t>
            </a:r>
            <a:endParaRPr lang="ru-RU" sz="4800" b="1" dirty="0">
              <a:solidFill>
                <a:srgbClr val="F6F42E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868E547-F498-E358-1FF7-5FE1FFE7CE57}"/>
              </a:ext>
            </a:extLst>
          </p:cNvPr>
          <p:cNvGrpSpPr/>
          <p:nvPr/>
        </p:nvGrpSpPr>
        <p:grpSpPr>
          <a:xfrm>
            <a:off x="141371" y="2667232"/>
            <a:ext cx="4742356" cy="1956808"/>
            <a:chOff x="18487" y="3157957"/>
            <a:chExt cx="3261428" cy="2166518"/>
          </a:xfrm>
        </p:grpSpPr>
        <p:sp>
          <p:nvSpPr>
            <p:cNvPr id="3" name="Стрелка: пятиугольник 2">
              <a:extLst>
                <a:ext uri="{FF2B5EF4-FFF2-40B4-BE49-F238E27FC236}">
                  <a16:creationId xmlns:a16="http://schemas.microsoft.com/office/drawing/2014/main" id="{AFF217B3-A381-1F8B-2580-515E2467ECDF}"/>
                </a:ext>
              </a:extLst>
            </p:cNvPr>
            <p:cNvSpPr/>
            <p:nvPr/>
          </p:nvSpPr>
          <p:spPr>
            <a:xfrm>
              <a:off x="18487" y="3157957"/>
              <a:ext cx="3261428" cy="2166518"/>
            </a:xfrm>
            <a:prstGeom prst="homePlate">
              <a:avLst>
                <a:gd name="adj" fmla="val 135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>
                <a:lnSpc>
                  <a:spcPct val="107000"/>
                </a:lnSpc>
                <a:spcAft>
                  <a:spcPts val="1200"/>
                </a:spcAft>
              </a:pPr>
              <a:endPara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03DEC-2336-32B3-F2AC-D862A730ACFD}"/>
                </a:ext>
              </a:extLst>
            </p:cNvPr>
            <p:cNvSpPr txBox="1"/>
            <p:nvPr/>
          </p:nvSpPr>
          <p:spPr>
            <a:xfrm>
              <a:off x="586696" y="3358473"/>
              <a:ext cx="21300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indent="0">
                <a:buFont typeface="Wingdings" panose="05000000000000000000" pitchFamily="2" charset="2"/>
                <a:buNone/>
                <a:defRPr sz="1400">
                  <a:solidFill>
                    <a:srgbClr val="6E6F73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ru-RU" sz="2400" b="1" dirty="0">
                  <a:solidFill>
                    <a:srgbClr val="63666A"/>
                  </a:solidFill>
                </a:rPr>
                <a:t>Производитель</a:t>
              </a:r>
            </a:p>
            <a:p>
              <a:r>
                <a:rPr lang="ru-RU" sz="2400" b="1" dirty="0">
                  <a:solidFill>
                    <a:srgbClr val="63666A"/>
                  </a:solidFill>
                </a:rPr>
                <a:t>Импортер</a:t>
              </a:r>
            </a:p>
            <a:p>
              <a:r>
                <a:rPr lang="ru-RU" sz="2400" b="1" dirty="0">
                  <a:solidFill>
                    <a:srgbClr val="63666A"/>
                  </a:solidFill>
                </a:rPr>
                <a:t>Оптовое звено</a:t>
              </a:r>
            </a:p>
            <a:p>
              <a:r>
                <a:rPr lang="ru-RU" sz="2400" b="1" dirty="0">
                  <a:solidFill>
                    <a:srgbClr val="63666A"/>
                  </a:solidFill>
                </a:rPr>
                <a:t>Розница</a:t>
              </a:r>
            </a:p>
          </p:txBody>
        </p:sp>
      </p:grpSp>
      <p:sp>
        <p:nvSpPr>
          <p:cNvPr id="17" name="Rectangle 26">
            <a:extLst>
              <a:ext uri="{FF2B5EF4-FFF2-40B4-BE49-F238E27FC236}">
                <a16:creationId xmlns:a16="http://schemas.microsoft.com/office/drawing/2014/main" id="{59471728-71B9-6CF2-4C7D-4BAEBB9CCDCA}"/>
              </a:ext>
            </a:extLst>
          </p:cNvPr>
          <p:cNvSpPr/>
          <p:nvPr/>
        </p:nvSpPr>
        <p:spPr>
          <a:xfrm>
            <a:off x="6302553" y="2615030"/>
            <a:ext cx="4988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Коммерческий Оператор ЭДО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C8683FDC-99A0-582C-48D7-29466E6C8AAD}"/>
              </a:ext>
            </a:extLst>
          </p:cNvPr>
          <p:cNvSpPr/>
          <p:nvPr/>
        </p:nvSpPr>
        <p:spPr>
          <a:xfrm>
            <a:off x="6302553" y="3457937"/>
            <a:ext cx="4193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ЭДО-Лайт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235967DC-64BB-FE5D-671C-99F1D5C21989}"/>
              </a:ext>
            </a:extLst>
          </p:cNvPr>
          <p:cNvSpPr/>
          <p:nvPr/>
        </p:nvSpPr>
        <p:spPr>
          <a:xfrm>
            <a:off x="6320086" y="4307829"/>
            <a:ext cx="4759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Мобильное приложение ЧЗ Бизнес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072A7-5CCC-02D0-9A68-12BF00552693}"/>
              </a:ext>
            </a:extLst>
          </p:cNvPr>
          <p:cNvSpPr txBox="1"/>
          <p:nvPr/>
        </p:nvSpPr>
        <p:spPr>
          <a:xfrm>
            <a:off x="5003385" y="3237080"/>
            <a:ext cx="116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RU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6F42E"/>
                </a:solidFill>
              </a:rPr>
              <a:t>V</a:t>
            </a:r>
            <a:endParaRPr lang="ru-RU" sz="4800" b="1" dirty="0">
              <a:solidFill>
                <a:srgbClr val="F6F42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3008A0-2624-405B-CE9B-50D9CA44CA50}"/>
              </a:ext>
            </a:extLst>
          </p:cNvPr>
          <p:cNvSpPr txBox="1"/>
          <p:nvPr/>
        </p:nvSpPr>
        <p:spPr>
          <a:xfrm>
            <a:off x="5003385" y="4125702"/>
            <a:ext cx="116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RU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6F42E"/>
                </a:solidFill>
              </a:rPr>
              <a:t>V</a:t>
            </a:r>
            <a:endParaRPr lang="ru-RU" sz="4800" b="1" dirty="0">
              <a:solidFill>
                <a:srgbClr val="F6F42E"/>
              </a:solidFill>
            </a:endParaRPr>
          </a:p>
        </p:txBody>
      </p:sp>
      <p:sp>
        <p:nvSpPr>
          <p:cNvPr id="2" name="Скругленный прямоугольник 21">
            <a:extLst>
              <a:ext uri="{FF2B5EF4-FFF2-40B4-BE49-F238E27FC236}">
                <a16:creationId xmlns:a16="http://schemas.microsoft.com/office/drawing/2014/main" id="{995C6595-E406-17D9-9983-7D7B850FA3E4}"/>
              </a:ext>
            </a:extLst>
          </p:cNvPr>
          <p:cNvSpPr>
            <a:spLocks noChangeAspect="1"/>
          </p:cNvSpPr>
          <p:nvPr/>
        </p:nvSpPr>
        <p:spPr>
          <a:xfrm>
            <a:off x="516000" y="1116556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 sz="140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7F5C8-ADB7-CD51-7714-0F4D88BBEB9D}"/>
              </a:ext>
            </a:extLst>
          </p:cNvPr>
          <p:cNvSpPr txBox="1"/>
          <p:nvPr/>
        </p:nvSpPr>
        <p:spPr>
          <a:xfrm>
            <a:off x="1427063" y="1322578"/>
            <a:ext cx="2754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Формирование УПД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52E8A-6253-DBAA-A092-4E13DB4660DE}"/>
              </a:ext>
            </a:extLst>
          </p:cNvPr>
          <p:cNvSpPr txBox="1"/>
          <p:nvPr/>
        </p:nvSpPr>
        <p:spPr>
          <a:xfrm>
            <a:off x="5407824" y="1204144"/>
            <a:ext cx="1993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УПД </a:t>
            </a:r>
          </a:p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оператора ЭДО покупателю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59A1-0211-14C7-EDF6-9DB0F8478DBD}"/>
              </a:ext>
            </a:extLst>
          </p:cNvPr>
          <p:cNvSpPr txBox="1"/>
          <p:nvPr/>
        </p:nvSpPr>
        <p:spPr>
          <a:xfrm>
            <a:off x="8466879" y="1204144"/>
            <a:ext cx="3209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УПД </a:t>
            </a:r>
          </a:p>
          <a:p>
            <a:r>
              <a:rPr lang="ru-RU" sz="1200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покупателем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 позднее следующего рабочего дня с даты приемки</a:t>
            </a:r>
          </a:p>
        </p:txBody>
      </p:sp>
      <p:sp>
        <p:nvSpPr>
          <p:cNvPr id="8" name="Скругленный прямоугольник 21">
            <a:extLst>
              <a:ext uri="{FF2B5EF4-FFF2-40B4-BE49-F238E27FC236}">
                <a16:creationId xmlns:a16="http://schemas.microsoft.com/office/drawing/2014/main" id="{70B1BBA0-AEEF-2874-743A-2557629105BF}"/>
              </a:ext>
            </a:extLst>
          </p:cNvPr>
          <p:cNvSpPr>
            <a:spLocks noChangeAspect="1"/>
          </p:cNvSpPr>
          <p:nvPr/>
        </p:nvSpPr>
        <p:spPr>
          <a:xfrm>
            <a:off x="4420776" y="1116556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 sz="140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68110B2A-F0B3-3D0E-6371-A4C6257AB681}"/>
              </a:ext>
            </a:extLst>
          </p:cNvPr>
          <p:cNvSpPr>
            <a:spLocks noChangeAspect="1"/>
          </p:cNvSpPr>
          <p:nvPr/>
        </p:nvSpPr>
        <p:spPr>
          <a:xfrm>
            <a:off x="7523622" y="1116556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 sz="140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57DA256-245D-034A-F723-D9886C88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74077" y="1252846"/>
            <a:ext cx="613489" cy="61348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CC2CBC5A-4A47-CA31-56D5-FC16DDA54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6983" y="1286299"/>
            <a:ext cx="613489" cy="613489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D50EC10F-59CD-0A2B-07B4-ABC34BB68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8898" y="1252846"/>
            <a:ext cx="613489" cy="6134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3826C-E1DC-12DE-CC25-6DE41A67EF04}"/>
              </a:ext>
            </a:extLst>
          </p:cNvPr>
          <p:cNvSpPr txBox="1"/>
          <p:nvPr/>
        </p:nvSpPr>
        <p:spPr>
          <a:xfrm>
            <a:off x="1099336" y="5595008"/>
            <a:ext cx="109445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Указанные в формате УПД КИ потребительских упаковок не должны быть выбывшими из оборота.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проверки сведений по УПД до подачи в ГИС МТ описан в разделе «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Предварительная проверка УПД до свершения факта приёмки со стороны покупателя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в Методических Рекомендациях по описанию сведений о передаче маркированных товаров при оформлении электронных документов для уведомления ГИС МТ об обороте маркированной продукции</a:t>
            </a:r>
          </a:p>
        </p:txBody>
      </p:sp>
      <p:pic>
        <p:nvPicPr>
          <p:cNvPr id="29" name="Graphic 23">
            <a:extLst>
              <a:ext uri="{FF2B5EF4-FFF2-40B4-BE49-F238E27FC236}">
                <a16:creationId xmlns:a16="http://schemas.microsoft.com/office/drawing/2014/main" id="{C4073965-B818-C45A-DF1B-1E390454A3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978" y="5844017"/>
            <a:ext cx="737300" cy="6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894599" cy="7848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30127</TotalTime>
  <Words>747</Words>
  <Application>Microsoft Office PowerPoint</Application>
  <PresentationFormat>Широкоэкранный</PresentationFormat>
  <Paragraphs>135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Semilight</vt:lpstr>
      <vt:lpstr>Wingdings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Yana Nizamidi</cp:lastModifiedBy>
  <cp:revision>242</cp:revision>
  <dcterms:created xsi:type="dcterms:W3CDTF">2021-02-24T11:17:05Z</dcterms:created>
  <dcterms:modified xsi:type="dcterms:W3CDTF">2023-09-08T07:32:15Z</dcterms:modified>
</cp:coreProperties>
</file>